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4" r:id="rId2"/>
    <p:sldId id="263" r:id="rId3"/>
    <p:sldId id="261" r:id="rId4"/>
    <p:sldId id="259" r:id="rId5"/>
    <p:sldId id="262" r:id="rId6"/>
    <p:sldId id="257" r:id="rId7"/>
    <p:sldId id="265" r:id="rId8"/>
    <p:sldId id="270" r:id="rId9"/>
    <p:sldId id="271" r:id="rId10"/>
    <p:sldId id="268"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tchen Patch" initials="GP" lastIdx="1" clrIdx="0">
    <p:extLst>
      <p:ext uri="{19B8F6BF-5375-455C-9EA6-DF929625EA0E}">
        <p15:presenceInfo xmlns:p15="http://schemas.microsoft.com/office/powerpoint/2012/main" userId="S::gpatch@acsm.org::f0524a20-541d-41ee-bad5-016338536c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35" autoAdjust="0"/>
    <p:restoredTop sz="72222" autoAdjust="0"/>
  </p:normalViewPr>
  <p:slideViewPr>
    <p:cSldViewPr snapToGrid="0">
      <p:cViewPr varScale="1">
        <p:scale>
          <a:sx n="81" d="100"/>
          <a:sy n="81" d="100"/>
        </p:scale>
        <p:origin x="2160"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C6784F-BCB9-43C7-8652-6F07D05B16D1}"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6C7903DE-0FF9-4B2D-92E0-03CC5C137F6D}">
      <dgm:prSet phldrT="[Text]"/>
      <dgm:spPr/>
      <dgm:t>
        <a:bodyPr/>
        <a:lstStyle/>
        <a:p>
          <a:r>
            <a:rPr lang="en-US" dirty="0"/>
            <a:t>Policy</a:t>
          </a:r>
        </a:p>
      </dgm:t>
    </dgm:pt>
    <dgm:pt modelId="{D881CF74-0DAA-4AB0-A577-B71BA15F5033}" type="parTrans" cxnId="{A841573B-A30D-4360-AD7D-08A3BA8D3D1A}">
      <dgm:prSet/>
      <dgm:spPr/>
      <dgm:t>
        <a:bodyPr/>
        <a:lstStyle/>
        <a:p>
          <a:endParaRPr lang="en-US"/>
        </a:p>
      </dgm:t>
    </dgm:pt>
    <dgm:pt modelId="{BFD49A82-7D29-4165-8BFB-9A338BE22CCF}" type="sibTrans" cxnId="{A841573B-A30D-4360-AD7D-08A3BA8D3D1A}">
      <dgm:prSet/>
      <dgm:spPr/>
      <dgm:t>
        <a:bodyPr/>
        <a:lstStyle/>
        <a:p>
          <a:endParaRPr lang="en-US"/>
        </a:p>
      </dgm:t>
    </dgm:pt>
    <dgm:pt modelId="{0987D90C-9FAA-4A77-99AD-F6B2FA3208A9}">
      <dgm:prSet/>
      <dgm:spPr/>
      <dgm:t>
        <a:bodyPr/>
        <a:lstStyle/>
        <a:p>
          <a:r>
            <a:rPr lang="en-US" dirty="0"/>
            <a:t>Environment</a:t>
          </a:r>
        </a:p>
      </dgm:t>
    </dgm:pt>
    <dgm:pt modelId="{4A7B72B1-2875-4FA7-9389-93E8F2B0B649}" type="parTrans" cxnId="{EFE6A820-E08F-444F-9BF2-D85D07F3C1C2}">
      <dgm:prSet/>
      <dgm:spPr/>
      <dgm:t>
        <a:bodyPr/>
        <a:lstStyle/>
        <a:p>
          <a:endParaRPr lang="en-US"/>
        </a:p>
      </dgm:t>
    </dgm:pt>
    <dgm:pt modelId="{06A9DF8C-50E9-4FCE-A633-8B3720055584}" type="sibTrans" cxnId="{EFE6A820-E08F-444F-9BF2-D85D07F3C1C2}">
      <dgm:prSet/>
      <dgm:spPr/>
      <dgm:t>
        <a:bodyPr/>
        <a:lstStyle/>
        <a:p>
          <a:endParaRPr lang="en-US"/>
        </a:p>
      </dgm:t>
    </dgm:pt>
    <dgm:pt modelId="{CE11461D-F292-4B65-98A4-C30CC078B947}">
      <dgm:prSet/>
      <dgm:spPr/>
      <dgm:t>
        <a:bodyPr/>
        <a:lstStyle/>
        <a:p>
          <a:r>
            <a:rPr lang="en-US" dirty="0"/>
            <a:t>Changes that affect elements of an organization, institution, or system</a:t>
          </a:r>
        </a:p>
      </dgm:t>
    </dgm:pt>
    <dgm:pt modelId="{B9C68FD0-8817-4A7E-B57B-B67BC73B7608}" type="parTrans" cxnId="{252386CB-F36F-49DF-8A57-55D569DB49CA}">
      <dgm:prSet/>
      <dgm:spPr/>
      <dgm:t>
        <a:bodyPr/>
        <a:lstStyle/>
        <a:p>
          <a:endParaRPr lang="en-US"/>
        </a:p>
      </dgm:t>
    </dgm:pt>
    <dgm:pt modelId="{129D725E-448C-4BFC-8822-CF05383CC3E6}" type="sibTrans" cxnId="{252386CB-F36F-49DF-8A57-55D569DB49CA}">
      <dgm:prSet/>
      <dgm:spPr/>
      <dgm:t>
        <a:bodyPr/>
        <a:lstStyle/>
        <a:p>
          <a:endParaRPr lang="en-US"/>
        </a:p>
      </dgm:t>
    </dgm:pt>
    <dgm:pt modelId="{2385C868-6C74-41BE-8AF2-C0A1B5F6D024}">
      <dgm:prSet/>
      <dgm:spPr/>
      <dgm:t>
        <a:bodyPr/>
        <a:lstStyle/>
        <a:p>
          <a:r>
            <a:rPr lang="en-US" dirty="0"/>
            <a:t>Physical or material changes to the economic, social, or physical environment</a:t>
          </a:r>
        </a:p>
      </dgm:t>
    </dgm:pt>
    <dgm:pt modelId="{8087B95D-4117-493D-A616-810F5890AA02}" type="parTrans" cxnId="{32451AB5-0106-4E33-AD43-45A161B8C458}">
      <dgm:prSet/>
      <dgm:spPr/>
      <dgm:t>
        <a:bodyPr/>
        <a:lstStyle/>
        <a:p>
          <a:endParaRPr lang="en-US"/>
        </a:p>
      </dgm:t>
    </dgm:pt>
    <dgm:pt modelId="{57E5C810-78D1-4F91-829F-92BB4B2F4B1E}" type="sibTrans" cxnId="{32451AB5-0106-4E33-AD43-45A161B8C458}">
      <dgm:prSet/>
      <dgm:spPr/>
      <dgm:t>
        <a:bodyPr/>
        <a:lstStyle/>
        <a:p>
          <a:endParaRPr lang="en-US"/>
        </a:p>
      </dgm:t>
    </dgm:pt>
    <dgm:pt modelId="{6B7521E3-AD46-4C67-BCF2-4EEBFAE8C813}">
      <dgm:prSet/>
      <dgm:spPr/>
      <dgm:t>
        <a:bodyPr/>
        <a:lstStyle/>
        <a:p>
          <a:r>
            <a:rPr lang="en-US" dirty="0"/>
            <a:t>Systems</a:t>
          </a:r>
        </a:p>
      </dgm:t>
    </dgm:pt>
    <dgm:pt modelId="{76720F05-C640-40B4-9F6C-324B24A89677}" type="parTrans" cxnId="{42017EF2-D917-4A0D-B065-0CD2DEAF7C49}">
      <dgm:prSet/>
      <dgm:spPr/>
      <dgm:t>
        <a:bodyPr/>
        <a:lstStyle/>
        <a:p>
          <a:endParaRPr lang="en-US"/>
        </a:p>
      </dgm:t>
    </dgm:pt>
    <dgm:pt modelId="{8DA9CA0C-CBA5-4BC5-9C49-E267FA310F6E}" type="sibTrans" cxnId="{42017EF2-D917-4A0D-B065-0CD2DEAF7C49}">
      <dgm:prSet/>
      <dgm:spPr/>
      <dgm:t>
        <a:bodyPr/>
        <a:lstStyle/>
        <a:p>
          <a:endParaRPr lang="en-US"/>
        </a:p>
      </dgm:t>
    </dgm:pt>
    <dgm:pt modelId="{3E4E7ABB-F8DC-4A13-A19D-C5889E24328E}">
      <dgm:prSet phldrT="[Text]"/>
      <dgm:spPr/>
      <dgm:t>
        <a:bodyPr/>
        <a:lstStyle/>
        <a:p>
          <a:r>
            <a:rPr lang="en-US" dirty="0"/>
            <a:t>Laws, ordinances, resolutions, mandates, regulations, or rules (both formal &amp; informal)</a:t>
          </a:r>
        </a:p>
      </dgm:t>
    </dgm:pt>
    <dgm:pt modelId="{A9609459-167E-44EB-BEDC-5C7F45984F93}" type="parTrans" cxnId="{9BE06533-4F89-486D-8913-77FF46E298D6}">
      <dgm:prSet/>
      <dgm:spPr/>
      <dgm:t>
        <a:bodyPr/>
        <a:lstStyle/>
        <a:p>
          <a:endParaRPr lang="en-US"/>
        </a:p>
      </dgm:t>
    </dgm:pt>
    <dgm:pt modelId="{51801B00-4471-4658-A616-AEB3EFCEEA2D}" type="sibTrans" cxnId="{9BE06533-4F89-486D-8913-77FF46E298D6}">
      <dgm:prSet/>
      <dgm:spPr/>
      <dgm:t>
        <a:bodyPr/>
        <a:lstStyle/>
        <a:p>
          <a:endParaRPr lang="en-US"/>
        </a:p>
      </dgm:t>
    </dgm:pt>
    <dgm:pt modelId="{738C49E3-9010-4AE2-B469-48229E6E2FFC}">
      <dgm:prSet/>
      <dgm:spPr/>
      <dgm:t>
        <a:bodyPr/>
        <a:lstStyle/>
        <a:p>
          <a:r>
            <a:rPr lang="en-US" dirty="0"/>
            <a:t>Healthy People</a:t>
          </a:r>
        </a:p>
      </dgm:t>
    </dgm:pt>
    <dgm:pt modelId="{CF953AA1-EADB-4BDE-B422-5E7848D7113A}" type="parTrans" cxnId="{D8425B75-C1FC-4B31-B8FB-71566ABD4EF6}">
      <dgm:prSet/>
      <dgm:spPr/>
      <dgm:t>
        <a:bodyPr/>
        <a:lstStyle/>
        <a:p>
          <a:endParaRPr lang="en-US"/>
        </a:p>
      </dgm:t>
    </dgm:pt>
    <dgm:pt modelId="{3FE8D3D9-CE4B-44B6-A13A-338716C85AB8}" type="sibTrans" cxnId="{D8425B75-C1FC-4B31-B8FB-71566ABD4EF6}">
      <dgm:prSet/>
      <dgm:spPr/>
      <dgm:t>
        <a:bodyPr/>
        <a:lstStyle/>
        <a:p>
          <a:endParaRPr lang="en-US"/>
        </a:p>
      </dgm:t>
    </dgm:pt>
    <dgm:pt modelId="{1A2DACF5-33D5-4FBF-AED6-CBC994AB8E68}">
      <dgm:prSet/>
      <dgm:spPr/>
      <dgm:t>
        <a:bodyPr/>
        <a:lstStyle/>
        <a:p>
          <a:r>
            <a:rPr lang="en-US" dirty="0"/>
            <a:t>Personal behavior, health outcomes</a:t>
          </a:r>
        </a:p>
      </dgm:t>
    </dgm:pt>
    <dgm:pt modelId="{C68BB1A2-0183-4740-B46E-F75E25CE0AA1}" type="parTrans" cxnId="{7CBBAA49-C385-43AF-B7B7-9908E7C06998}">
      <dgm:prSet/>
      <dgm:spPr/>
      <dgm:t>
        <a:bodyPr/>
        <a:lstStyle/>
        <a:p>
          <a:endParaRPr lang="en-US"/>
        </a:p>
      </dgm:t>
    </dgm:pt>
    <dgm:pt modelId="{623302B7-2660-402D-A50B-D4E8F9E84212}" type="sibTrans" cxnId="{7CBBAA49-C385-43AF-B7B7-9908E7C06998}">
      <dgm:prSet/>
      <dgm:spPr/>
      <dgm:t>
        <a:bodyPr/>
        <a:lstStyle/>
        <a:p>
          <a:endParaRPr lang="en-US"/>
        </a:p>
      </dgm:t>
    </dgm:pt>
    <dgm:pt modelId="{008304A7-FCE0-480F-9FCD-B1C796347207}" type="pres">
      <dgm:prSet presAssocID="{93C6784F-BCB9-43C7-8652-6F07D05B16D1}" presName="CompostProcess" presStyleCnt="0">
        <dgm:presLayoutVars>
          <dgm:dir/>
          <dgm:resizeHandles val="exact"/>
        </dgm:presLayoutVars>
      </dgm:prSet>
      <dgm:spPr/>
    </dgm:pt>
    <dgm:pt modelId="{643455FE-AE1E-4DC7-862B-986374E07E90}" type="pres">
      <dgm:prSet presAssocID="{93C6784F-BCB9-43C7-8652-6F07D05B16D1}" presName="arrow" presStyleLbl="bgShp" presStyleIdx="0" presStyleCnt="1"/>
      <dgm:spPr/>
    </dgm:pt>
    <dgm:pt modelId="{9249045C-4C86-4A03-B070-A04458146C01}" type="pres">
      <dgm:prSet presAssocID="{93C6784F-BCB9-43C7-8652-6F07D05B16D1}" presName="linearProcess" presStyleCnt="0"/>
      <dgm:spPr/>
    </dgm:pt>
    <dgm:pt modelId="{BD5C5028-475F-49DA-83EA-6156C3C2D3F4}" type="pres">
      <dgm:prSet presAssocID="{6C7903DE-0FF9-4B2D-92E0-03CC5C137F6D}" presName="textNode" presStyleLbl="node1" presStyleIdx="0" presStyleCnt="4">
        <dgm:presLayoutVars>
          <dgm:bulletEnabled val="1"/>
        </dgm:presLayoutVars>
      </dgm:prSet>
      <dgm:spPr/>
    </dgm:pt>
    <dgm:pt modelId="{D03B8C4B-B7E9-41EC-BAC5-CAFDC141747A}" type="pres">
      <dgm:prSet presAssocID="{BFD49A82-7D29-4165-8BFB-9A338BE22CCF}" presName="sibTrans" presStyleCnt="0"/>
      <dgm:spPr/>
    </dgm:pt>
    <dgm:pt modelId="{2959766C-DEF6-401B-97E9-C8B905FA43F8}" type="pres">
      <dgm:prSet presAssocID="{6B7521E3-AD46-4C67-BCF2-4EEBFAE8C813}" presName="textNode" presStyleLbl="node1" presStyleIdx="1" presStyleCnt="4">
        <dgm:presLayoutVars>
          <dgm:bulletEnabled val="1"/>
        </dgm:presLayoutVars>
      </dgm:prSet>
      <dgm:spPr/>
    </dgm:pt>
    <dgm:pt modelId="{45A2D16F-D9DD-4617-A4C9-8FC92FC2E614}" type="pres">
      <dgm:prSet presAssocID="{8DA9CA0C-CBA5-4BC5-9C49-E267FA310F6E}" presName="sibTrans" presStyleCnt="0"/>
      <dgm:spPr/>
    </dgm:pt>
    <dgm:pt modelId="{21C5B0D5-B8FB-4042-8B26-6F49A8C1591A}" type="pres">
      <dgm:prSet presAssocID="{0987D90C-9FAA-4A77-99AD-F6B2FA3208A9}" presName="textNode" presStyleLbl="node1" presStyleIdx="2" presStyleCnt="4">
        <dgm:presLayoutVars>
          <dgm:bulletEnabled val="1"/>
        </dgm:presLayoutVars>
      </dgm:prSet>
      <dgm:spPr/>
    </dgm:pt>
    <dgm:pt modelId="{59809755-1C5F-4391-B6EC-0A09AFDD4174}" type="pres">
      <dgm:prSet presAssocID="{06A9DF8C-50E9-4FCE-A633-8B3720055584}" presName="sibTrans" presStyleCnt="0"/>
      <dgm:spPr/>
    </dgm:pt>
    <dgm:pt modelId="{74E5CC67-98FA-4E0B-86DA-75C5665ECD77}" type="pres">
      <dgm:prSet presAssocID="{738C49E3-9010-4AE2-B469-48229E6E2FFC}" presName="textNode" presStyleLbl="node1" presStyleIdx="3" presStyleCnt="4">
        <dgm:presLayoutVars>
          <dgm:bulletEnabled val="1"/>
        </dgm:presLayoutVars>
      </dgm:prSet>
      <dgm:spPr/>
    </dgm:pt>
  </dgm:ptLst>
  <dgm:cxnLst>
    <dgm:cxn modelId="{C03FD51A-4F2B-43E9-A596-CB52F45E9552}" type="presOf" srcId="{93C6784F-BCB9-43C7-8652-6F07D05B16D1}" destId="{008304A7-FCE0-480F-9FCD-B1C796347207}" srcOrd="0" destOrd="0" presId="urn:microsoft.com/office/officeart/2005/8/layout/hProcess9"/>
    <dgm:cxn modelId="{EFE6A820-E08F-444F-9BF2-D85D07F3C1C2}" srcId="{93C6784F-BCB9-43C7-8652-6F07D05B16D1}" destId="{0987D90C-9FAA-4A77-99AD-F6B2FA3208A9}" srcOrd="2" destOrd="0" parTransId="{4A7B72B1-2875-4FA7-9389-93E8F2B0B649}" sibTransId="{06A9DF8C-50E9-4FCE-A633-8B3720055584}"/>
    <dgm:cxn modelId="{9BE06533-4F89-486D-8913-77FF46E298D6}" srcId="{6C7903DE-0FF9-4B2D-92E0-03CC5C137F6D}" destId="{3E4E7ABB-F8DC-4A13-A19D-C5889E24328E}" srcOrd="0" destOrd="0" parTransId="{A9609459-167E-44EB-BEDC-5C7F45984F93}" sibTransId="{51801B00-4471-4658-A616-AEB3EFCEEA2D}"/>
    <dgm:cxn modelId="{A841573B-A30D-4360-AD7D-08A3BA8D3D1A}" srcId="{93C6784F-BCB9-43C7-8652-6F07D05B16D1}" destId="{6C7903DE-0FF9-4B2D-92E0-03CC5C137F6D}" srcOrd="0" destOrd="0" parTransId="{D881CF74-0DAA-4AB0-A577-B71BA15F5033}" sibTransId="{BFD49A82-7D29-4165-8BFB-9A338BE22CCF}"/>
    <dgm:cxn modelId="{255A4C3E-4EE8-44AF-92D7-80770464F956}" type="presOf" srcId="{3E4E7ABB-F8DC-4A13-A19D-C5889E24328E}" destId="{BD5C5028-475F-49DA-83EA-6156C3C2D3F4}" srcOrd="0" destOrd="1" presId="urn:microsoft.com/office/officeart/2005/8/layout/hProcess9"/>
    <dgm:cxn modelId="{DFC9BB3F-BE31-43AE-B339-91F3DB9CDB63}" type="presOf" srcId="{738C49E3-9010-4AE2-B469-48229E6E2FFC}" destId="{74E5CC67-98FA-4E0B-86DA-75C5665ECD77}" srcOrd="0" destOrd="0" presId="urn:microsoft.com/office/officeart/2005/8/layout/hProcess9"/>
    <dgm:cxn modelId="{AE2CEA5D-22A1-4FAD-95D6-E80C00678FF0}" type="presOf" srcId="{1A2DACF5-33D5-4FBF-AED6-CBC994AB8E68}" destId="{74E5CC67-98FA-4E0B-86DA-75C5665ECD77}" srcOrd="0" destOrd="1" presId="urn:microsoft.com/office/officeart/2005/8/layout/hProcess9"/>
    <dgm:cxn modelId="{6F462861-F104-473B-AA07-C49BA80B4C2C}" type="presOf" srcId="{6B7521E3-AD46-4C67-BCF2-4EEBFAE8C813}" destId="{2959766C-DEF6-401B-97E9-C8B905FA43F8}" srcOrd="0" destOrd="0" presId="urn:microsoft.com/office/officeart/2005/8/layout/hProcess9"/>
    <dgm:cxn modelId="{7CBBAA49-C385-43AF-B7B7-9908E7C06998}" srcId="{738C49E3-9010-4AE2-B469-48229E6E2FFC}" destId="{1A2DACF5-33D5-4FBF-AED6-CBC994AB8E68}" srcOrd="0" destOrd="0" parTransId="{C68BB1A2-0183-4740-B46E-F75E25CE0AA1}" sibTransId="{623302B7-2660-402D-A50B-D4E8F9E84212}"/>
    <dgm:cxn modelId="{FB88956C-461B-436F-90E8-EE1A4C41E053}" type="presOf" srcId="{CE11461D-F292-4B65-98A4-C30CC078B947}" destId="{2959766C-DEF6-401B-97E9-C8B905FA43F8}" srcOrd="0" destOrd="1" presId="urn:microsoft.com/office/officeart/2005/8/layout/hProcess9"/>
    <dgm:cxn modelId="{D8425B75-C1FC-4B31-B8FB-71566ABD4EF6}" srcId="{93C6784F-BCB9-43C7-8652-6F07D05B16D1}" destId="{738C49E3-9010-4AE2-B469-48229E6E2FFC}" srcOrd="3" destOrd="0" parTransId="{CF953AA1-EADB-4BDE-B422-5E7848D7113A}" sibTransId="{3FE8D3D9-CE4B-44B6-A13A-338716C85AB8}"/>
    <dgm:cxn modelId="{28C18E58-062D-453A-AD10-50A2D9BEF901}" type="presOf" srcId="{0987D90C-9FAA-4A77-99AD-F6B2FA3208A9}" destId="{21C5B0D5-B8FB-4042-8B26-6F49A8C1591A}" srcOrd="0" destOrd="0" presId="urn:microsoft.com/office/officeart/2005/8/layout/hProcess9"/>
    <dgm:cxn modelId="{745E499F-6782-4262-BCF1-5D4A85209AB8}" type="presOf" srcId="{6C7903DE-0FF9-4B2D-92E0-03CC5C137F6D}" destId="{BD5C5028-475F-49DA-83EA-6156C3C2D3F4}" srcOrd="0" destOrd="0" presId="urn:microsoft.com/office/officeart/2005/8/layout/hProcess9"/>
    <dgm:cxn modelId="{32451AB5-0106-4E33-AD43-45A161B8C458}" srcId="{0987D90C-9FAA-4A77-99AD-F6B2FA3208A9}" destId="{2385C868-6C74-41BE-8AF2-C0A1B5F6D024}" srcOrd="0" destOrd="0" parTransId="{8087B95D-4117-493D-A616-810F5890AA02}" sibTransId="{57E5C810-78D1-4F91-829F-92BB4B2F4B1E}"/>
    <dgm:cxn modelId="{252386CB-F36F-49DF-8A57-55D569DB49CA}" srcId="{6B7521E3-AD46-4C67-BCF2-4EEBFAE8C813}" destId="{CE11461D-F292-4B65-98A4-C30CC078B947}" srcOrd="0" destOrd="0" parTransId="{B9C68FD0-8817-4A7E-B57B-B67BC73B7608}" sibTransId="{129D725E-448C-4BFC-8822-CF05383CC3E6}"/>
    <dgm:cxn modelId="{732F70D1-D657-46A5-A960-6849A8A4BA84}" type="presOf" srcId="{2385C868-6C74-41BE-8AF2-C0A1B5F6D024}" destId="{21C5B0D5-B8FB-4042-8B26-6F49A8C1591A}" srcOrd="0" destOrd="1" presId="urn:microsoft.com/office/officeart/2005/8/layout/hProcess9"/>
    <dgm:cxn modelId="{42017EF2-D917-4A0D-B065-0CD2DEAF7C49}" srcId="{93C6784F-BCB9-43C7-8652-6F07D05B16D1}" destId="{6B7521E3-AD46-4C67-BCF2-4EEBFAE8C813}" srcOrd="1" destOrd="0" parTransId="{76720F05-C640-40B4-9F6C-324B24A89677}" sibTransId="{8DA9CA0C-CBA5-4BC5-9C49-E267FA310F6E}"/>
    <dgm:cxn modelId="{A1F9BD79-55D2-42ED-B81C-2409C27FB548}" type="presParOf" srcId="{008304A7-FCE0-480F-9FCD-B1C796347207}" destId="{643455FE-AE1E-4DC7-862B-986374E07E90}" srcOrd="0" destOrd="0" presId="urn:microsoft.com/office/officeart/2005/8/layout/hProcess9"/>
    <dgm:cxn modelId="{CAEED53B-5C83-4379-ABAA-FFFF040DADA0}" type="presParOf" srcId="{008304A7-FCE0-480F-9FCD-B1C796347207}" destId="{9249045C-4C86-4A03-B070-A04458146C01}" srcOrd="1" destOrd="0" presId="urn:microsoft.com/office/officeart/2005/8/layout/hProcess9"/>
    <dgm:cxn modelId="{E9F39F6F-DFB8-4E29-B2E6-A4D9B8938AA7}" type="presParOf" srcId="{9249045C-4C86-4A03-B070-A04458146C01}" destId="{BD5C5028-475F-49DA-83EA-6156C3C2D3F4}" srcOrd="0" destOrd="0" presId="urn:microsoft.com/office/officeart/2005/8/layout/hProcess9"/>
    <dgm:cxn modelId="{4C265794-D82B-482E-95C3-E3674DED581F}" type="presParOf" srcId="{9249045C-4C86-4A03-B070-A04458146C01}" destId="{D03B8C4B-B7E9-41EC-BAC5-CAFDC141747A}" srcOrd="1" destOrd="0" presId="urn:microsoft.com/office/officeart/2005/8/layout/hProcess9"/>
    <dgm:cxn modelId="{929684E0-5C38-4E38-8C3E-A474537AD2DF}" type="presParOf" srcId="{9249045C-4C86-4A03-B070-A04458146C01}" destId="{2959766C-DEF6-401B-97E9-C8B905FA43F8}" srcOrd="2" destOrd="0" presId="urn:microsoft.com/office/officeart/2005/8/layout/hProcess9"/>
    <dgm:cxn modelId="{24DDA0B4-1B3C-474A-8524-20F7EB5BD1DA}" type="presParOf" srcId="{9249045C-4C86-4A03-B070-A04458146C01}" destId="{45A2D16F-D9DD-4617-A4C9-8FC92FC2E614}" srcOrd="3" destOrd="0" presId="urn:microsoft.com/office/officeart/2005/8/layout/hProcess9"/>
    <dgm:cxn modelId="{27D913F1-AD6A-4F1D-976E-73B4AA187333}" type="presParOf" srcId="{9249045C-4C86-4A03-B070-A04458146C01}" destId="{21C5B0D5-B8FB-4042-8B26-6F49A8C1591A}" srcOrd="4" destOrd="0" presId="urn:microsoft.com/office/officeart/2005/8/layout/hProcess9"/>
    <dgm:cxn modelId="{353E192D-EA7B-4F85-BDEF-A98A5F97E6ED}" type="presParOf" srcId="{9249045C-4C86-4A03-B070-A04458146C01}" destId="{59809755-1C5F-4391-B6EC-0A09AFDD4174}" srcOrd="5" destOrd="0" presId="urn:microsoft.com/office/officeart/2005/8/layout/hProcess9"/>
    <dgm:cxn modelId="{9AC6703E-BD22-433F-ADD8-CD7D94075398}" type="presParOf" srcId="{9249045C-4C86-4A03-B070-A04458146C01}" destId="{74E5CC67-98FA-4E0B-86DA-75C5665ECD77}"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3455FE-AE1E-4DC7-862B-986374E07E90}">
      <dsp:nvSpPr>
        <dsp:cNvPr id="0" name=""/>
        <dsp:cNvSpPr/>
      </dsp:nvSpPr>
      <dsp:spPr>
        <a:xfrm>
          <a:off x="788669" y="0"/>
          <a:ext cx="8938260" cy="4114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5C5028-475F-49DA-83EA-6156C3C2D3F4}">
      <dsp:nvSpPr>
        <dsp:cNvPr id="0" name=""/>
        <dsp:cNvSpPr/>
      </dsp:nvSpPr>
      <dsp:spPr>
        <a:xfrm>
          <a:off x="5262" y="1234440"/>
          <a:ext cx="2531343" cy="1645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Policy</a:t>
          </a:r>
        </a:p>
        <a:p>
          <a:pPr marL="114300" lvl="1" indent="-114300" algn="l" defTabSz="666750">
            <a:lnSpc>
              <a:spcPct val="90000"/>
            </a:lnSpc>
            <a:spcBef>
              <a:spcPct val="0"/>
            </a:spcBef>
            <a:spcAft>
              <a:spcPct val="15000"/>
            </a:spcAft>
            <a:buChar char="•"/>
          </a:pPr>
          <a:r>
            <a:rPr lang="en-US" sz="1500" kern="1200" dirty="0"/>
            <a:t>Laws, ordinances, resolutions, mandates, regulations, or rules (both formal &amp; informal)</a:t>
          </a:r>
        </a:p>
      </dsp:txBody>
      <dsp:txXfrm>
        <a:off x="85609" y="1314787"/>
        <a:ext cx="2370649" cy="1485226"/>
      </dsp:txXfrm>
    </dsp:sp>
    <dsp:sp modelId="{2959766C-DEF6-401B-97E9-C8B905FA43F8}">
      <dsp:nvSpPr>
        <dsp:cNvPr id="0" name=""/>
        <dsp:cNvSpPr/>
      </dsp:nvSpPr>
      <dsp:spPr>
        <a:xfrm>
          <a:off x="2663173" y="1234440"/>
          <a:ext cx="2531343" cy="1645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Systems</a:t>
          </a:r>
        </a:p>
        <a:p>
          <a:pPr marL="114300" lvl="1" indent="-114300" algn="l" defTabSz="666750">
            <a:lnSpc>
              <a:spcPct val="90000"/>
            </a:lnSpc>
            <a:spcBef>
              <a:spcPct val="0"/>
            </a:spcBef>
            <a:spcAft>
              <a:spcPct val="15000"/>
            </a:spcAft>
            <a:buChar char="•"/>
          </a:pPr>
          <a:r>
            <a:rPr lang="en-US" sz="1500" kern="1200" dirty="0"/>
            <a:t>Changes that affect elements of an organization, institution, or system</a:t>
          </a:r>
        </a:p>
      </dsp:txBody>
      <dsp:txXfrm>
        <a:off x="2743520" y="1314787"/>
        <a:ext cx="2370649" cy="1485226"/>
      </dsp:txXfrm>
    </dsp:sp>
    <dsp:sp modelId="{21C5B0D5-B8FB-4042-8B26-6F49A8C1591A}">
      <dsp:nvSpPr>
        <dsp:cNvPr id="0" name=""/>
        <dsp:cNvSpPr/>
      </dsp:nvSpPr>
      <dsp:spPr>
        <a:xfrm>
          <a:off x="5321083" y="1234440"/>
          <a:ext cx="2531343" cy="1645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Environment</a:t>
          </a:r>
        </a:p>
        <a:p>
          <a:pPr marL="114300" lvl="1" indent="-114300" algn="l" defTabSz="666750">
            <a:lnSpc>
              <a:spcPct val="90000"/>
            </a:lnSpc>
            <a:spcBef>
              <a:spcPct val="0"/>
            </a:spcBef>
            <a:spcAft>
              <a:spcPct val="15000"/>
            </a:spcAft>
            <a:buChar char="•"/>
          </a:pPr>
          <a:r>
            <a:rPr lang="en-US" sz="1500" kern="1200" dirty="0"/>
            <a:t>Physical or material changes to the economic, social, or physical environment</a:t>
          </a:r>
        </a:p>
      </dsp:txBody>
      <dsp:txXfrm>
        <a:off x="5401430" y="1314787"/>
        <a:ext cx="2370649" cy="1485226"/>
      </dsp:txXfrm>
    </dsp:sp>
    <dsp:sp modelId="{74E5CC67-98FA-4E0B-86DA-75C5665ECD77}">
      <dsp:nvSpPr>
        <dsp:cNvPr id="0" name=""/>
        <dsp:cNvSpPr/>
      </dsp:nvSpPr>
      <dsp:spPr>
        <a:xfrm>
          <a:off x="7978993" y="1234440"/>
          <a:ext cx="2531343" cy="1645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Healthy People</a:t>
          </a:r>
        </a:p>
        <a:p>
          <a:pPr marL="114300" lvl="1" indent="-114300" algn="l" defTabSz="666750">
            <a:lnSpc>
              <a:spcPct val="90000"/>
            </a:lnSpc>
            <a:spcBef>
              <a:spcPct val="0"/>
            </a:spcBef>
            <a:spcAft>
              <a:spcPct val="15000"/>
            </a:spcAft>
            <a:buChar char="•"/>
          </a:pPr>
          <a:r>
            <a:rPr lang="en-US" sz="1500" kern="1200" dirty="0"/>
            <a:t>Personal behavior, health outcomes</a:t>
          </a:r>
        </a:p>
      </dsp:txBody>
      <dsp:txXfrm>
        <a:off x="8059340" y="1314787"/>
        <a:ext cx="2370649" cy="148522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A27872-ED87-4F50-8C63-FF0A7F9AE13B}"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62957-971D-44E3-B313-5231ED231435}" type="slidenum">
              <a:rPr lang="en-US" smtClean="0"/>
              <a:t>‹#›</a:t>
            </a:fld>
            <a:endParaRPr lang="en-US"/>
          </a:p>
        </p:txBody>
      </p:sp>
    </p:spTree>
    <p:extLst>
      <p:ext uri="{BB962C8B-B14F-4D97-AF65-F5344CB8AC3E}">
        <p14:creationId xmlns:p14="http://schemas.microsoft.com/office/powerpoint/2010/main" val="687744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signature initiative of the American College of Sports Medicine, the American Fitness Index aligns with the College’s work to address health and fitness through research and education. The Fitness Index’s long-time, sole sponsor is the Anthem Foundation, which has given more than 1 million dollars since 2006. </a:t>
            </a:r>
          </a:p>
        </p:txBody>
      </p:sp>
      <p:sp>
        <p:nvSpPr>
          <p:cNvPr id="4" name="Slide Number Placeholder 3"/>
          <p:cNvSpPr>
            <a:spLocks noGrp="1"/>
          </p:cNvSpPr>
          <p:nvPr>
            <p:ph type="sldNum" sz="quarter" idx="5"/>
          </p:nvPr>
        </p:nvSpPr>
        <p:spPr/>
        <p:txBody>
          <a:bodyPr/>
          <a:lstStyle/>
          <a:p>
            <a:fld id="{77862957-971D-44E3-B313-5231ED231435}" type="slidenum">
              <a:rPr lang="en-US" smtClean="0"/>
              <a:t>1</a:t>
            </a:fld>
            <a:endParaRPr lang="en-US"/>
          </a:p>
        </p:txBody>
      </p:sp>
    </p:spTree>
    <p:extLst>
      <p:ext uri="{BB962C8B-B14F-4D97-AF65-F5344CB8AC3E}">
        <p14:creationId xmlns:p14="http://schemas.microsoft.com/office/powerpoint/2010/main" val="2450673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u="none" dirty="0"/>
              <a:t>Cities need local advocates to raise awareness and to advocate for policies and infrastructure that supports a healthy, physically active lifestyle. You don’t have to run for public office to have a significant impact in your city. Here are some ways to get involved. </a:t>
            </a:r>
            <a:endParaRPr lang="en-US" dirty="0"/>
          </a:p>
        </p:txBody>
      </p:sp>
      <p:sp>
        <p:nvSpPr>
          <p:cNvPr id="4" name="Slide Number Placeholder 3"/>
          <p:cNvSpPr>
            <a:spLocks noGrp="1"/>
          </p:cNvSpPr>
          <p:nvPr>
            <p:ph type="sldNum" sz="quarter" idx="5"/>
          </p:nvPr>
        </p:nvSpPr>
        <p:spPr/>
        <p:txBody>
          <a:bodyPr/>
          <a:lstStyle/>
          <a:p>
            <a:fld id="{77862957-971D-44E3-B313-5231ED231435}" type="slidenum">
              <a:rPr lang="en-US" smtClean="0"/>
              <a:t>10</a:t>
            </a:fld>
            <a:endParaRPr lang="en-US"/>
          </a:p>
        </p:txBody>
      </p:sp>
    </p:spTree>
    <p:extLst>
      <p:ext uri="{BB962C8B-B14F-4D97-AF65-F5344CB8AC3E}">
        <p14:creationId xmlns:p14="http://schemas.microsoft.com/office/powerpoint/2010/main" val="331721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American Fitness Index ranks cities on their </a:t>
            </a:r>
            <a:r>
              <a:rPr lang="en-US" i="1" dirty="0"/>
              <a:t>community</a:t>
            </a:r>
            <a:r>
              <a:rPr lang="en-US" dirty="0"/>
              <a:t> fitness, a concept analogous to individuals having strong </a:t>
            </a:r>
            <a:r>
              <a:rPr lang="en-US" i="1" dirty="0"/>
              <a:t>personal</a:t>
            </a:r>
            <a:r>
              <a:rPr lang="en-US" dirty="0"/>
              <a:t> fitness. Cities that rank near the top of the Fitness Index have more strengths and resources that support healthy living and fewer challenges that hinder it. </a:t>
            </a:r>
          </a:p>
          <a:p>
            <a:endParaRPr lang="en-US" dirty="0"/>
          </a:p>
          <a:p>
            <a:r>
              <a:rPr lang="en-US" dirty="0"/>
              <a:t>The Fitness Index uses the annual rankings to encourage city leaders to enact policies and make systems changes to promote healthy, active lifestyles. </a:t>
            </a:r>
          </a:p>
          <a:p>
            <a:endParaRPr lang="en-US" dirty="0"/>
          </a:p>
          <a:p>
            <a:r>
              <a:rPr lang="en-US" dirty="0"/>
              <a:t>[NOTE: The primary data sources for the Fitness Index are the CDC’s Behavioral Risk Factor Surveillance Survey (BRFSS) and Trust for Public Lands.] </a:t>
            </a:r>
          </a:p>
        </p:txBody>
      </p:sp>
      <p:sp>
        <p:nvSpPr>
          <p:cNvPr id="4" name="Slide Number Placeholder 3"/>
          <p:cNvSpPr>
            <a:spLocks noGrp="1"/>
          </p:cNvSpPr>
          <p:nvPr>
            <p:ph type="sldNum" sz="quarter" idx="5"/>
          </p:nvPr>
        </p:nvSpPr>
        <p:spPr/>
        <p:txBody>
          <a:bodyPr/>
          <a:lstStyle/>
          <a:p>
            <a:fld id="{77862957-971D-44E3-B313-5231ED231435}" type="slidenum">
              <a:rPr lang="en-US" smtClean="0"/>
              <a:t>2</a:t>
            </a:fld>
            <a:endParaRPr lang="en-US"/>
          </a:p>
        </p:txBody>
      </p:sp>
    </p:spTree>
    <p:extLst>
      <p:ext uri="{BB962C8B-B14F-4D97-AF65-F5344CB8AC3E}">
        <p14:creationId xmlns:p14="http://schemas.microsoft.com/office/powerpoint/2010/main" val="111665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Fitness Index focuses on three strategies to help cities:</a:t>
            </a:r>
          </a:p>
          <a:p>
            <a:endParaRPr lang="en-US" dirty="0"/>
          </a:p>
          <a:p>
            <a:r>
              <a:rPr lang="en-US" dirty="0"/>
              <a:t>1. Inform: Demonstrate the health, social, and economic benefits of physical activity as well as the policies and infrastructure that promote healthy behaviors. </a:t>
            </a:r>
          </a:p>
          <a:p>
            <a:endParaRPr lang="en-US" dirty="0"/>
          </a:p>
          <a:p>
            <a:r>
              <a:rPr lang="en-US" dirty="0"/>
              <a:t>2. Engage: Inspire city leaders and residents to celebrate the factors that contribute to their city’s culture of health and fitness. Every city is doing something to improve and promote its residents’ health. </a:t>
            </a:r>
          </a:p>
          <a:p>
            <a:endParaRPr lang="en-US" dirty="0"/>
          </a:p>
          <a:p>
            <a:r>
              <a:rPr lang="en-US" dirty="0"/>
              <a:t>3. Build: Expand local capacity and partnerships to implement policy and infrastructure changes to facilitate a physically active lifestyle for all residents. </a:t>
            </a:r>
          </a:p>
        </p:txBody>
      </p:sp>
      <p:sp>
        <p:nvSpPr>
          <p:cNvPr id="4" name="Slide Number Placeholder 3"/>
          <p:cNvSpPr>
            <a:spLocks noGrp="1"/>
          </p:cNvSpPr>
          <p:nvPr>
            <p:ph type="sldNum" sz="quarter" idx="5"/>
          </p:nvPr>
        </p:nvSpPr>
        <p:spPr/>
        <p:txBody>
          <a:bodyPr/>
          <a:lstStyle/>
          <a:p>
            <a:fld id="{77862957-971D-44E3-B313-5231ED231435}" type="slidenum">
              <a:rPr lang="en-US" smtClean="0"/>
              <a:t>3</a:t>
            </a:fld>
            <a:endParaRPr lang="en-US"/>
          </a:p>
        </p:txBody>
      </p:sp>
    </p:spTree>
    <p:extLst>
      <p:ext uri="{BB962C8B-B14F-4D97-AF65-F5344CB8AC3E}">
        <p14:creationId xmlns:p14="http://schemas.microsoft.com/office/powerpoint/2010/main" val="3123480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Improving the health and physical activity of cities requires a systematic approach that includes policy, systems, environment, and behavior changes. While this approach takes more time and effort, the effects last longer than one-time programs or short-lived campaigns. </a:t>
            </a:r>
          </a:p>
        </p:txBody>
      </p:sp>
      <p:sp>
        <p:nvSpPr>
          <p:cNvPr id="4" name="Slide Number Placeholder 3"/>
          <p:cNvSpPr>
            <a:spLocks noGrp="1"/>
          </p:cNvSpPr>
          <p:nvPr>
            <p:ph type="sldNum" sz="quarter" idx="5"/>
          </p:nvPr>
        </p:nvSpPr>
        <p:spPr/>
        <p:txBody>
          <a:bodyPr/>
          <a:lstStyle/>
          <a:p>
            <a:fld id="{77862957-971D-44E3-B313-5231ED231435}" type="slidenum">
              <a:rPr lang="en-US" smtClean="0"/>
              <a:t>4</a:t>
            </a:fld>
            <a:endParaRPr lang="en-US"/>
          </a:p>
        </p:txBody>
      </p:sp>
    </p:spTree>
    <p:extLst>
      <p:ext uri="{BB962C8B-B14F-4D97-AF65-F5344CB8AC3E}">
        <p14:creationId xmlns:p14="http://schemas.microsoft.com/office/powerpoint/2010/main" val="3611701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Healthy, active cities don’t occur in a vacuum. A culture of health is created when urban planning (or city design), local policies and funding, and health promoting behaviors intersect. After all, the journey to a healthier future begins where we live, learn, work, and play. </a:t>
            </a:r>
          </a:p>
        </p:txBody>
      </p:sp>
      <p:sp>
        <p:nvSpPr>
          <p:cNvPr id="4" name="Slide Number Placeholder 3"/>
          <p:cNvSpPr>
            <a:spLocks noGrp="1"/>
          </p:cNvSpPr>
          <p:nvPr>
            <p:ph type="sldNum" sz="quarter" idx="5"/>
          </p:nvPr>
        </p:nvSpPr>
        <p:spPr/>
        <p:txBody>
          <a:bodyPr/>
          <a:lstStyle/>
          <a:p>
            <a:fld id="{77862957-971D-44E3-B313-5231ED231435}" type="slidenum">
              <a:rPr lang="en-US" smtClean="0"/>
              <a:t>5</a:t>
            </a:fld>
            <a:endParaRPr lang="en-US"/>
          </a:p>
        </p:txBody>
      </p:sp>
    </p:spTree>
    <p:extLst>
      <p:ext uri="{BB962C8B-B14F-4D97-AF65-F5344CB8AC3E}">
        <p14:creationId xmlns:p14="http://schemas.microsoft.com/office/powerpoint/2010/main" val="2128799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analysis of this year’s indicators revealed that among the 100 most populous cities, an average of 75% of residents reported any physical activity in the previous month (not related to their jobs). That number is down from 2018 when approximately 78% of residents reported were active. </a:t>
            </a:r>
          </a:p>
          <a:p>
            <a:endParaRPr lang="en-US" dirty="0"/>
          </a:p>
          <a:p>
            <a:r>
              <a:rPr lang="en-US" dirty="0"/>
              <a:t>Only 51% of adults met the recommendations for aerobic activity. (150 minutes per week of moderate activity) and only 22% met the guidelines for both aerobic and strength activity. Even fewer, only 5% of residents walk or bike to work. These numbers are unchanged from 2018. </a:t>
            </a:r>
          </a:p>
          <a:p>
            <a:endParaRPr lang="en-US" dirty="0"/>
          </a:p>
          <a:p>
            <a:r>
              <a:rPr lang="en-US" dirty="0"/>
              <a:t>All of this is evidence that American cities have room to improve their residents’ physical activity levels, and therefore their overall health and productivity. </a:t>
            </a:r>
          </a:p>
        </p:txBody>
      </p:sp>
      <p:sp>
        <p:nvSpPr>
          <p:cNvPr id="4" name="Slide Number Placeholder 3"/>
          <p:cNvSpPr>
            <a:spLocks noGrp="1"/>
          </p:cNvSpPr>
          <p:nvPr>
            <p:ph type="sldNum" sz="quarter" idx="5"/>
          </p:nvPr>
        </p:nvSpPr>
        <p:spPr/>
        <p:txBody>
          <a:bodyPr/>
          <a:lstStyle/>
          <a:p>
            <a:fld id="{77862957-971D-44E3-B313-5231ED231435}" type="slidenum">
              <a:rPr lang="en-US" smtClean="0"/>
              <a:t>6</a:t>
            </a:fld>
            <a:endParaRPr lang="en-US"/>
          </a:p>
        </p:txBody>
      </p:sp>
    </p:spTree>
    <p:extLst>
      <p:ext uri="{BB962C8B-B14F-4D97-AF65-F5344CB8AC3E}">
        <p14:creationId xmlns:p14="http://schemas.microsoft.com/office/powerpoint/2010/main" val="2047232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Fitness Index scores show that adult are meeting recommendations for eating fruit at the same rate as 2018, but there was a slight decrease in the percent of adults meeting the recommendations for vegetable which are down 2% from 2018.</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Fitness Index scores also illuminate health equity issues in the built environment. For example, access to healthy food varies widely across cities. While there are an average of 19 farmers’ markets per 1 million residents, the range of farmers’ markets is 82 per 1 million residents (Washington, D.C.) on the high end to 0 farmers’ markets on the low end (</a:t>
            </a:r>
            <a:r>
              <a:rPr lang="en-US" sz="1200" b="0" i="0" u="none" strike="noStrike" kern="1200" dirty="0">
                <a:solidFill>
                  <a:schemeClr val="tx1"/>
                </a:solidFill>
                <a:effectLst/>
                <a:latin typeface="+mn-lt"/>
                <a:ea typeface="+mn-ea"/>
                <a:cs typeface="+mn-cs"/>
              </a:rPr>
              <a:t>Plano</a:t>
            </a:r>
            <a:r>
              <a:rPr lang="en-US" dirty="0"/>
              <a:t> </a:t>
            </a:r>
            <a:r>
              <a:rPr lang="en-US" sz="1200" b="0" i="0" u="none" strike="noStrike" kern="1200" dirty="0">
                <a:solidFill>
                  <a:schemeClr val="tx1"/>
                </a:solidFill>
                <a:effectLst/>
                <a:latin typeface="+mn-lt"/>
                <a:ea typeface="+mn-ea"/>
                <a:cs typeface="+mn-cs"/>
              </a:rPr>
              <a:t>TX,</a:t>
            </a:r>
            <a:r>
              <a:rPr lang="en-US" dirty="0"/>
              <a:t> </a:t>
            </a:r>
            <a:r>
              <a:rPr lang="en-US" sz="1200" b="0" i="0" u="none" strike="noStrike" kern="1200" dirty="0">
                <a:solidFill>
                  <a:schemeClr val="tx1"/>
                </a:solidFill>
                <a:effectLst/>
                <a:latin typeface="+mn-lt"/>
                <a:ea typeface="+mn-ea"/>
                <a:cs typeface="+mn-cs"/>
              </a:rPr>
              <a:t>Hialeah</a:t>
            </a:r>
            <a:r>
              <a:rPr lang="en-US" dirty="0"/>
              <a:t> </a:t>
            </a:r>
            <a:r>
              <a:rPr lang="en-US" sz="1200" b="0" i="0" u="none" strike="noStrike" kern="1200" dirty="0">
                <a:solidFill>
                  <a:schemeClr val="tx1"/>
                </a:solidFill>
                <a:effectLst/>
                <a:latin typeface="+mn-lt"/>
                <a:ea typeface="+mn-ea"/>
                <a:cs typeface="+mn-cs"/>
              </a:rPr>
              <a:t>FL,</a:t>
            </a:r>
            <a:r>
              <a:rPr lang="en-US" dirty="0"/>
              <a:t> </a:t>
            </a:r>
            <a:r>
              <a:rPr lang="en-US" sz="1200" b="0" i="0" u="none" strike="noStrike" kern="1200" dirty="0">
                <a:solidFill>
                  <a:schemeClr val="tx1"/>
                </a:solidFill>
                <a:effectLst/>
                <a:latin typeface="+mn-lt"/>
                <a:ea typeface="+mn-ea"/>
                <a:cs typeface="+mn-cs"/>
              </a:rPr>
              <a:t>Garland</a:t>
            </a:r>
            <a:r>
              <a:rPr lang="en-US" dirty="0"/>
              <a:t> </a:t>
            </a:r>
            <a:r>
              <a:rPr lang="en-US" sz="1200" b="0" i="0" u="none" strike="noStrike" kern="1200" dirty="0">
                <a:solidFill>
                  <a:schemeClr val="tx1"/>
                </a:solidFill>
                <a:effectLst/>
                <a:latin typeface="+mn-lt"/>
                <a:ea typeface="+mn-ea"/>
                <a:cs typeface="+mn-cs"/>
              </a:rPr>
              <a:t>TX,</a:t>
            </a:r>
            <a:r>
              <a:rPr lang="en-US" dirty="0"/>
              <a:t> </a:t>
            </a:r>
            <a:r>
              <a:rPr lang="en-US" sz="1200" b="0" i="0" u="none" strike="noStrike" kern="1200" dirty="0">
                <a:solidFill>
                  <a:schemeClr val="tx1"/>
                </a:solidFill>
                <a:effectLst/>
                <a:latin typeface="+mn-lt"/>
                <a:ea typeface="+mn-ea"/>
                <a:cs typeface="+mn-cs"/>
              </a:rPr>
              <a:t>Aurora</a:t>
            </a:r>
            <a:r>
              <a:rPr lang="en-US" dirty="0"/>
              <a:t> </a:t>
            </a:r>
            <a:r>
              <a:rPr lang="en-US" sz="1200" b="0" i="0" u="none" strike="noStrike" kern="1200" dirty="0">
                <a:solidFill>
                  <a:schemeClr val="tx1"/>
                </a:solidFill>
                <a:effectLst/>
                <a:latin typeface="+mn-lt"/>
                <a:ea typeface="+mn-ea"/>
                <a:cs typeface="+mn-cs"/>
              </a:rPr>
              <a:t>CO,</a:t>
            </a:r>
            <a:r>
              <a:rPr lang="en-US" dirty="0"/>
              <a:t> </a:t>
            </a:r>
            <a:r>
              <a:rPr lang="en-US" sz="1200" b="0" i="0" u="none" strike="noStrike" kern="1200" dirty="0">
                <a:solidFill>
                  <a:schemeClr val="tx1"/>
                </a:solidFill>
                <a:effectLst/>
                <a:latin typeface="+mn-lt"/>
                <a:ea typeface="+mn-ea"/>
                <a:cs typeface="+mn-cs"/>
              </a:rPr>
              <a:t>Irving</a:t>
            </a:r>
            <a:r>
              <a:rPr lang="en-US" dirty="0"/>
              <a:t> </a:t>
            </a:r>
            <a:r>
              <a:rPr lang="en-US" sz="1200" b="0" i="0" u="none" strike="noStrike" kern="1200" dirty="0">
                <a:solidFill>
                  <a:schemeClr val="tx1"/>
                </a:solidFill>
                <a:effectLst/>
                <a:latin typeface="+mn-lt"/>
                <a:ea typeface="+mn-ea"/>
                <a:cs typeface="+mn-cs"/>
              </a:rPr>
              <a:t>TX,</a:t>
            </a:r>
            <a:r>
              <a:rPr lang="en-US" dirty="0"/>
              <a:t> </a:t>
            </a:r>
            <a:r>
              <a:rPr lang="en-US" sz="1200" b="0" i="0" u="none" strike="noStrike" kern="1200" dirty="0">
                <a:solidFill>
                  <a:schemeClr val="tx1"/>
                </a:solidFill>
                <a:effectLst/>
                <a:latin typeface="+mn-lt"/>
                <a:ea typeface="+mn-ea"/>
                <a:cs typeface="+mn-cs"/>
              </a:rPr>
              <a:t>Gilbert</a:t>
            </a:r>
            <a:r>
              <a:rPr lang="en-US" dirty="0"/>
              <a:t> </a:t>
            </a:r>
            <a:r>
              <a:rPr lang="en-US" sz="1200" b="0" i="0" u="none" strike="noStrike" kern="1200" dirty="0">
                <a:solidFill>
                  <a:schemeClr val="tx1"/>
                </a:solidFill>
                <a:effectLst/>
                <a:latin typeface="+mn-lt"/>
                <a:ea typeface="+mn-ea"/>
                <a:cs typeface="+mn-cs"/>
              </a:rPr>
              <a:t>AZ). </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7862957-971D-44E3-B313-5231ED231435}" type="slidenum">
              <a:rPr lang="en-US" smtClean="0"/>
              <a:t>7</a:t>
            </a:fld>
            <a:endParaRPr lang="en-US"/>
          </a:p>
        </p:txBody>
      </p:sp>
    </p:spTree>
    <p:extLst>
      <p:ext uri="{BB962C8B-B14F-4D97-AF65-F5344CB8AC3E}">
        <p14:creationId xmlns:p14="http://schemas.microsoft.com/office/powerpoint/2010/main" val="6331608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Access to safe, affordable places to be physically active also varies widely by city, and in some cases, by neighborhood. On average 66% of city residents live within a 10-minute walk to a park, however in cities ranked in the Fitness Index’s top 25, more than 84% of residents live within a 10-minute walk to a park.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mentioned previously, the built environment matters, and unequal development of activity facilities affects some residents more than others. Studies have shown that wealthier neighborhoods are more likely to have access to parks, trails, greenways, and blue ways (rivers, lakes, canals) than poorer neighborhoods.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sz="1200" b="0" i="0" u="none" strike="noStrike" kern="1200" baseline="0" dirty="0">
                <a:solidFill>
                  <a:schemeClr val="tx1"/>
                </a:solidFill>
                <a:latin typeface="+mn-lt"/>
                <a:ea typeface="+mn-ea"/>
                <a:cs typeface="+mn-cs"/>
              </a:rPr>
              <a:t>It’s important to remember that a majority of the indicators do not change rapidly, and it will take time for the impact of new initiatives to result in changes to health indicators. While improvements in community and built environment indicators are important investments, a notable change in the health of residents is expected to slowly but surely follow.</a:t>
            </a:r>
            <a:endParaRPr lang="en-US" dirty="0"/>
          </a:p>
        </p:txBody>
      </p:sp>
      <p:sp>
        <p:nvSpPr>
          <p:cNvPr id="4" name="Slide Number Placeholder 3"/>
          <p:cNvSpPr>
            <a:spLocks noGrp="1"/>
          </p:cNvSpPr>
          <p:nvPr>
            <p:ph type="sldNum" sz="quarter" idx="5"/>
          </p:nvPr>
        </p:nvSpPr>
        <p:spPr/>
        <p:txBody>
          <a:bodyPr/>
          <a:lstStyle/>
          <a:p>
            <a:fld id="{77862957-971D-44E3-B313-5231ED231435}" type="slidenum">
              <a:rPr lang="en-US" smtClean="0"/>
              <a:t>8</a:t>
            </a:fld>
            <a:endParaRPr lang="en-US"/>
          </a:p>
        </p:txBody>
      </p:sp>
    </p:spTree>
    <p:extLst>
      <p:ext uri="{BB962C8B-B14F-4D97-AF65-F5344CB8AC3E}">
        <p14:creationId xmlns:p14="http://schemas.microsoft.com/office/powerpoint/2010/main" val="4277405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Dissemination of the Fitness Index has been, and continues to be, wildly successful. These efforts are aimed at raising awareness of what cities are doing well and where they have room for improvement. On average, an estimated 355 million people are reached through traditional media and social media.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year the Fitness Index was included in several high-profile, nationally recognized publications with wide readership that fueled Fitness Index’s exposure. Stories included an exclusive story in USA Today, NBC News, U.S. News and World Report, Today.com, and TIME magazine.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robust communications plan helps the Fitness Index receive year-round coverage from local news outlets like the Seattle Times, Colorado Public Radio and Cronkite News in Arizona.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7862957-971D-44E3-B313-5231ED231435}" type="slidenum">
              <a:rPr lang="en-US" smtClean="0"/>
              <a:t>9</a:t>
            </a:fld>
            <a:endParaRPr lang="en-US"/>
          </a:p>
        </p:txBody>
      </p:sp>
    </p:spTree>
    <p:extLst>
      <p:ext uri="{BB962C8B-B14F-4D97-AF65-F5344CB8AC3E}">
        <p14:creationId xmlns:p14="http://schemas.microsoft.com/office/powerpoint/2010/main" val="3943155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3A86F-E7A4-48FB-9B62-1C8E912180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2A8587-4965-4BA1-BB89-EFD81350AE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587A2E-7A1A-477E-83A7-99DCAD5B437B}"/>
              </a:ext>
            </a:extLst>
          </p:cNvPr>
          <p:cNvSpPr>
            <a:spLocks noGrp="1"/>
          </p:cNvSpPr>
          <p:nvPr>
            <p:ph type="dt" sz="half" idx="10"/>
          </p:nvPr>
        </p:nvSpPr>
        <p:spPr/>
        <p:txBody>
          <a:bodyPr/>
          <a:lstStyle/>
          <a:p>
            <a:fld id="{EB069A20-D155-4886-BE1F-C461905368A0}" type="datetimeFigureOut">
              <a:rPr lang="en-US" smtClean="0"/>
              <a:t>11/14/2019</a:t>
            </a:fld>
            <a:endParaRPr lang="en-US"/>
          </a:p>
        </p:txBody>
      </p:sp>
      <p:sp>
        <p:nvSpPr>
          <p:cNvPr id="5" name="Footer Placeholder 4">
            <a:extLst>
              <a:ext uri="{FF2B5EF4-FFF2-40B4-BE49-F238E27FC236}">
                <a16:creationId xmlns:a16="http://schemas.microsoft.com/office/drawing/2014/main" id="{AD8858C8-3705-47A3-B029-2ADC35320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9362B-CE71-4A6B-B66C-1D52DF5BD0CB}"/>
              </a:ext>
            </a:extLst>
          </p:cNvPr>
          <p:cNvSpPr>
            <a:spLocks noGrp="1"/>
          </p:cNvSpPr>
          <p:nvPr>
            <p:ph type="sldNum" sz="quarter" idx="12"/>
          </p:nvPr>
        </p:nvSpPr>
        <p:spPr/>
        <p:txBody>
          <a:bodyPr/>
          <a:lstStyle/>
          <a:p>
            <a:fld id="{E0F931B8-E7DE-4600-81CC-8CE385AB8F1D}" type="slidenum">
              <a:rPr lang="en-US" smtClean="0"/>
              <a:t>‹#›</a:t>
            </a:fld>
            <a:endParaRPr lang="en-US"/>
          </a:p>
        </p:txBody>
      </p:sp>
    </p:spTree>
    <p:extLst>
      <p:ext uri="{BB962C8B-B14F-4D97-AF65-F5344CB8AC3E}">
        <p14:creationId xmlns:p14="http://schemas.microsoft.com/office/powerpoint/2010/main" val="273314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D581B-D553-46CB-93A3-99BBB548FC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658FAC-D38F-43A1-9800-02AB55A9F22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4A1801-D1F8-4843-A4E8-E07E0371F5FF}"/>
              </a:ext>
            </a:extLst>
          </p:cNvPr>
          <p:cNvSpPr>
            <a:spLocks noGrp="1"/>
          </p:cNvSpPr>
          <p:nvPr>
            <p:ph type="dt" sz="half" idx="10"/>
          </p:nvPr>
        </p:nvSpPr>
        <p:spPr/>
        <p:txBody>
          <a:bodyPr/>
          <a:lstStyle/>
          <a:p>
            <a:fld id="{EB069A20-D155-4886-BE1F-C461905368A0}" type="datetimeFigureOut">
              <a:rPr lang="en-US" smtClean="0"/>
              <a:t>11/14/2019</a:t>
            </a:fld>
            <a:endParaRPr lang="en-US"/>
          </a:p>
        </p:txBody>
      </p:sp>
      <p:sp>
        <p:nvSpPr>
          <p:cNvPr id="5" name="Footer Placeholder 4">
            <a:extLst>
              <a:ext uri="{FF2B5EF4-FFF2-40B4-BE49-F238E27FC236}">
                <a16:creationId xmlns:a16="http://schemas.microsoft.com/office/drawing/2014/main" id="{A42AE7A9-17FD-47B0-A95C-F16C59FBBC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28DD6D-A4CB-43BC-B21F-0D1018D2E866}"/>
              </a:ext>
            </a:extLst>
          </p:cNvPr>
          <p:cNvSpPr>
            <a:spLocks noGrp="1"/>
          </p:cNvSpPr>
          <p:nvPr>
            <p:ph type="sldNum" sz="quarter" idx="12"/>
          </p:nvPr>
        </p:nvSpPr>
        <p:spPr/>
        <p:txBody>
          <a:bodyPr/>
          <a:lstStyle/>
          <a:p>
            <a:fld id="{E0F931B8-E7DE-4600-81CC-8CE385AB8F1D}" type="slidenum">
              <a:rPr lang="en-US" smtClean="0"/>
              <a:t>‹#›</a:t>
            </a:fld>
            <a:endParaRPr lang="en-US"/>
          </a:p>
        </p:txBody>
      </p:sp>
    </p:spTree>
    <p:extLst>
      <p:ext uri="{BB962C8B-B14F-4D97-AF65-F5344CB8AC3E}">
        <p14:creationId xmlns:p14="http://schemas.microsoft.com/office/powerpoint/2010/main" val="2702129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990224-294D-4A14-AFA7-A45E4DEFF5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811BC1-B432-48F4-B7BC-24C93D3ACAC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96C1E3-9A19-40D4-9D77-B3B22D4C2FAF}"/>
              </a:ext>
            </a:extLst>
          </p:cNvPr>
          <p:cNvSpPr>
            <a:spLocks noGrp="1"/>
          </p:cNvSpPr>
          <p:nvPr>
            <p:ph type="dt" sz="half" idx="10"/>
          </p:nvPr>
        </p:nvSpPr>
        <p:spPr/>
        <p:txBody>
          <a:bodyPr/>
          <a:lstStyle/>
          <a:p>
            <a:fld id="{EB069A20-D155-4886-BE1F-C461905368A0}" type="datetimeFigureOut">
              <a:rPr lang="en-US" smtClean="0"/>
              <a:t>11/14/2019</a:t>
            </a:fld>
            <a:endParaRPr lang="en-US"/>
          </a:p>
        </p:txBody>
      </p:sp>
      <p:sp>
        <p:nvSpPr>
          <p:cNvPr id="5" name="Footer Placeholder 4">
            <a:extLst>
              <a:ext uri="{FF2B5EF4-FFF2-40B4-BE49-F238E27FC236}">
                <a16:creationId xmlns:a16="http://schemas.microsoft.com/office/drawing/2014/main" id="{B8617999-3B55-43CD-B8DC-D236A0B9A4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66B37B-8E77-42C7-BEA9-B8474820DBEC}"/>
              </a:ext>
            </a:extLst>
          </p:cNvPr>
          <p:cNvSpPr>
            <a:spLocks noGrp="1"/>
          </p:cNvSpPr>
          <p:nvPr>
            <p:ph type="sldNum" sz="quarter" idx="12"/>
          </p:nvPr>
        </p:nvSpPr>
        <p:spPr/>
        <p:txBody>
          <a:bodyPr/>
          <a:lstStyle/>
          <a:p>
            <a:fld id="{E0F931B8-E7DE-4600-81CC-8CE385AB8F1D}" type="slidenum">
              <a:rPr lang="en-US" smtClean="0"/>
              <a:t>‹#›</a:t>
            </a:fld>
            <a:endParaRPr lang="en-US"/>
          </a:p>
        </p:txBody>
      </p:sp>
    </p:spTree>
    <p:extLst>
      <p:ext uri="{BB962C8B-B14F-4D97-AF65-F5344CB8AC3E}">
        <p14:creationId xmlns:p14="http://schemas.microsoft.com/office/powerpoint/2010/main" val="1804474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1A3FC-B31F-4D07-9EF1-DC53909CE0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27CDE9-E7A0-4486-8B07-BC2050D2EB8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99C43F-4591-4673-9805-C97CBC3C0ED0}"/>
              </a:ext>
            </a:extLst>
          </p:cNvPr>
          <p:cNvSpPr>
            <a:spLocks noGrp="1"/>
          </p:cNvSpPr>
          <p:nvPr>
            <p:ph type="dt" sz="half" idx="10"/>
          </p:nvPr>
        </p:nvSpPr>
        <p:spPr/>
        <p:txBody>
          <a:bodyPr/>
          <a:lstStyle/>
          <a:p>
            <a:fld id="{EB069A20-D155-4886-BE1F-C461905368A0}" type="datetimeFigureOut">
              <a:rPr lang="en-US" smtClean="0"/>
              <a:t>11/14/2019</a:t>
            </a:fld>
            <a:endParaRPr lang="en-US"/>
          </a:p>
        </p:txBody>
      </p:sp>
      <p:sp>
        <p:nvSpPr>
          <p:cNvPr id="5" name="Footer Placeholder 4">
            <a:extLst>
              <a:ext uri="{FF2B5EF4-FFF2-40B4-BE49-F238E27FC236}">
                <a16:creationId xmlns:a16="http://schemas.microsoft.com/office/drawing/2014/main" id="{8B862C84-806B-4A36-8450-DA4B87E88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6671CA-6D9C-4907-910E-BE4BF8269E36}"/>
              </a:ext>
            </a:extLst>
          </p:cNvPr>
          <p:cNvSpPr>
            <a:spLocks noGrp="1"/>
          </p:cNvSpPr>
          <p:nvPr>
            <p:ph type="sldNum" sz="quarter" idx="12"/>
          </p:nvPr>
        </p:nvSpPr>
        <p:spPr/>
        <p:txBody>
          <a:bodyPr/>
          <a:lstStyle/>
          <a:p>
            <a:fld id="{E0F931B8-E7DE-4600-81CC-8CE385AB8F1D}" type="slidenum">
              <a:rPr lang="en-US" smtClean="0"/>
              <a:t>‹#›</a:t>
            </a:fld>
            <a:endParaRPr lang="en-US"/>
          </a:p>
        </p:txBody>
      </p:sp>
    </p:spTree>
    <p:extLst>
      <p:ext uri="{BB962C8B-B14F-4D97-AF65-F5344CB8AC3E}">
        <p14:creationId xmlns:p14="http://schemas.microsoft.com/office/powerpoint/2010/main" val="1790668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704A7-F2E4-4196-AD42-2DF29AE531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770AE7-2511-4B58-82E3-EAF3C99E4D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4D71948-6049-4408-9C94-E1280693F224}"/>
              </a:ext>
            </a:extLst>
          </p:cNvPr>
          <p:cNvSpPr>
            <a:spLocks noGrp="1"/>
          </p:cNvSpPr>
          <p:nvPr>
            <p:ph type="dt" sz="half" idx="10"/>
          </p:nvPr>
        </p:nvSpPr>
        <p:spPr/>
        <p:txBody>
          <a:bodyPr/>
          <a:lstStyle/>
          <a:p>
            <a:fld id="{EB069A20-D155-4886-BE1F-C461905368A0}" type="datetimeFigureOut">
              <a:rPr lang="en-US" smtClean="0"/>
              <a:t>11/14/2019</a:t>
            </a:fld>
            <a:endParaRPr lang="en-US"/>
          </a:p>
        </p:txBody>
      </p:sp>
      <p:sp>
        <p:nvSpPr>
          <p:cNvPr id="5" name="Footer Placeholder 4">
            <a:extLst>
              <a:ext uri="{FF2B5EF4-FFF2-40B4-BE49-F238E27FC236}">
                <a16:creationId xmlns:a16="http://schemas.microsoft.com/office/drawing/2014/main" id="{822A9191-6662-4A8E-8397-6DE6091C2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A2CBAD-9B23-4D04-A6AE-32F4842882F6}"/>
              </a:ext>
            </a:extLst>
          </p:cNvPr>
          <p:cNvSpPr>
            <a:spLocks noGrp="1"/>
          </p:cNvSpPr>
          <p:nvPr>
            <p:ph type="sldNum" sz="quarter" idx="12"/>
          </p:nvPr>
        </p:nvSpPr>
        <p:spPr/>
        <p:txBody>
          <a:bodyPr/>
          <a:lstStyle/>
          <a:p>
            <a:fld id="{E0F931B8-E7DE-4600-81CC-8CE385AB8F1D}" type="slidenum">
              <a:rPr lang="en-US" smtClean="0"/>
              <a:t>‹#›</a:t>
            </a:fld>
            <a:endParaRPr lang="en-US"/>
          </a:p>
        </p:txBody>
      </p:sp>
    </p:spTree>
    <p:extLst>
      <p:ext uri="{BB962C8B-B14F-4D97-AF65-F5344CB8AC3E}">
        <p14:creationId xmlns:p14="http://schemas.microsoft.com/office/powerpoint/2010/main" val="85262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7D030-4CBC-458B-89A5-500894600B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29BDF2-FA87-418F-BB3D-1A846F9878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68995D-B883-4AC3-AC60-A24DA65573B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6EB65-6D0A-4D71-8198-D161DC7DDCE3}"/>
              </a:ext>
            </a:extLst>
          </p:cNvPr>
          <p:cNvSpPr>
            <a:spLocks noGrp="1"/>
          </p:cNvSpPr>
          <p:nvPr>
            <p:ph type="dt" sz="half" idx="10"/>
          </p:nvPr>
        </p:nvSpPr>
        <p:spPr/>
        <p:txBody>
          <a:bodyPr/>
          <a:lstStyle/>
          <a:p>
            <a:fld id="{EB069A20-D155-4886-BE1F-C461905368A0}" type="datetimeFigureOut">
              <a:rPr lang="en-US" smtClean="0"/>
              <a:t>11/14/2019</a:t>
            </a:fld>
            <a:endParaRPr lang="en-US"/>
          </a:p>
        </p:txBody>
      </p:sp>
      <p:sp>
        <p:nvSpPr>
          <p:cNvPr id="6" name="Footer Placeholder 5">
            <a:extLst>
              <a:ext uri="{FF2B5EF4-FFF2-40B4-BE49-F238E27FC236}">
                <a16:creationId xmlns:a16="http://schemas.microsoft.com/office/drawing/2014/main" id="{5D9F3A6E-2F2A-41CD-99EC-303F28BE34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A27CC0-7F7C-4AFA-81C6-273AFD89FAE9}"/>
              </a:ext>
            </a:extLst>
          </p:cNvPr>
          <p:cNvSpPr>
            <a:spLocks noGrp="1"/>
          </p:cNvSpPr>
          <p:nvPr>
            <p:ph type="sldNum" sz="quarter" idx="12"/>
          </p:nvPr>
        </p:nvSpPr>
        <p:spPr/>
        <p:txBody>
          <a:bodyPr/>
          <a:lstStyle/>
          <a:p>
            <a:fld id="{E0F931B8-E7DE-4600-81CC-8CE385AB8F1D}" type="slidenum">
              <a:rPr lang="en-US" smtClean="0"/>
              <a:t>‹#›</a:t>
            </a:fld>
            <a:endParaRPr lang="en-US"/>
          </a:p>
        </p:txBody>
      </p:sp>
    </p:spTree>
    <p:extLst>
      <p:ext uri="{BB962C8B-B14F-4D97-AF65-F5344CB8AC3E}">
        <p14:creationId xmlns:p14="http://schemas.microsoft.com/office/powerpoint/2010/main" val="1550851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8E1A6-39B3-416D-AFB8-823664F2C3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00C951-B66A-4A7D-8771-140E20BD6B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88FDC97-C532-42C9-A434-8B13564E091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AB2463-08B9-44D4-9A5B-B4455FB7B6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AE4C20F-EC59-413C-AF26-565503D7E7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04B61A-0C5C-4424-A6A2-864BAB41C7CC}"/>
              </a:ext>
            </a:extLst>
          </p:cNvPr>
          <p:cNvSpPr>
            <a:spLocks noGrp="1"/>
          </p:cNvSpPr>
          <p:nvPr>
            <p:ph type="dt" sz="half" idx="10"/>
          </p:nvPr>
        </p:nvSpPr>
        <p:spPr/>
        <p:txBody>
          <a:bodyPr/>
          <a:lstStyle/>
          <a:p>
            <a:fld id="{EB069A20-D155-4886-BE1F-C461905368A0}" type="datetimeFigureOut">
              <a:rPr lang="en-US" smtClean="0"/>
              <a:t>11/14/2019</a:t>
            </a:fld>
            <a:endParaRPr lang="en-US"/>
          </a:p>
        </p:txBody>
      </p:sp>
      <p:sp>
        <p:nvSpPr>
          <p:cNvPr id="8" name="Footer Placeholder 7">
            <a:extLst>
              <a:ext uri="{FF2B5EF4-FFF2-40B4-BE49-F238E27FC236}">
                <a16:creationId xmlns:a16="http://schemas.microsoft.com/office/drawing/2014/main" id="{A98C70C5-B97E-45AC-9C1F-B337851C7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583998-6879-430B-B68F-EF5633658B89}"/>
              </a:ext>
            </a:extLst>
          </p:cNvPr>
          <p:cNvSpPr>
            <a:spLocks noGrp="1"/>
          </p:cNvSpPr>
          <p:nvPr>
            <p:ph type="sldNum" sz="quarter" idx="12"/>
          </p:nvPr>
        </p:nvSpPr>
        <p:spPr/>
        <p:txBody>
          <a:bodyPr/>
          <a:lstStyle/>
          <a:p>
            <a:fld id="{E0F931B8-E7DE-4600-81CC-8CE385AB8F1D}" type="slidenum">
              <a:rPr lang="en-US" smtClean="0"/>
              <a:t>‹#›</a:t>
            </a:fld>
            <a:endParaRPr lang="en-US"/>
          </a:p>
        </p:txBody>
      </p:sp>
    </p:spTree>
    <p:extLst>
      <p:ext uri="{BB962C8B-B14F-4D97-AF65-F5344CB8AC3E}">
        <p14:creationId xmlns:p14="http://schemas.microsoft.com/office/powerpoint/2010/main" val="99585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3C40D-6516-4AB4-B63A-60898A818B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650641-B8E0-4FED-A5B1-9966DF8E0CEE}"/>
              </a:ext>
            </a:extLst>
          </p:cNvPr>
          <p:cNvSpPr>
            <a:spLocks noGrp="1"/>
          </p:cNvSpPr>
          <p:nvPr>
            <p:ph type="dt" sz="half" idx="10"/>
          </p:nvPr>
        </p:nvSpPr>
        <p:spPr/>
        <p:txBody>
          <a:bodyPr/>
          <a:lstStyle/>
          <a:p>
            <a:fld id="{EB069A20-D155-4886-BE1F-C461905368A0}" type="datetimeFigureOut">
              <a:rPr lang="en-US" smtClean="0"/>
              <a:t>11/14/2019</a:t>
            </a:fld>
            <a:endParaRPr lang="en-US"/>
          </a:p>
        </p:txBody>
      </p:sp>
      <p:sp>
        <p:nvSpPr>
          <p:cNvPr id="4" name="Footer Placeholder 3">
            <a:extLst>
              <a:ext uri="{FF2B5EF4-FFF2-40B4-BE49-F238E27FC236}">
                <a16:creationId xmlns:a16="http://schemas.microsoft.com/office/drawing/2014/main" id="{1BB96E6A-46B9-48FA-8702-6836EBD051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C5510A-EF5F-445C-A00D-EABDCC83A03F}"/>
              </a:ext>
            </a:extLst>
          </p:cNvPr>
          <p:cNvSpPr>
            <a:spLocks noGrp="1"/>
          </p:cNvSpPr>
          <p:nvPr>
            <p:ph type="sldNum" sz="quarter" idx="12"/>
          </p:nvPr>
        </p:nvSpPr>
        <p:spPr/>
        <p:txBody>
          <a:bodyPr/>
          <a:lstStyle/>
          <a:p>
            <a:fld id="{E0F931B8-E7DE-4600-81CC-8CE385AB8F1D}" type="slidenum">
              <a:rPr lang="en-US" smtClean="0"/>
              <a:t>‹#›</a:t>
            </a:fld>
            <a:endParaRPr lang="en-US"/>
          </a:p>
        </p:txBody>
      </p:sp>
    </p:spTree>
    <p:extLst>
      <p:ext uri="{BB962C8B-B14F-4D97-AF65-F5344CB8AC3E}">
        <p14:creationId xmlns:p14="http://schemas.microsoft.com/office/powerpoint/2010/main" val="1235586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A0F1CE-4630-4834-B464-16F2EE37DBED}"/>
              </a:ext>
            </a:extLst>
          </p:cNvPr>
          <p:cNvSpPr>
            <a:spLocks noGrp="1"/>
          </p:cNvSpPr>
          <p:nvPr>
            <p:ph type="dt" sz="half" idx="10"/>
          </p:nvPr>
        </p:nvSpPr>
        <p:spPr/>
        <p:txBody>
          <a:bodyPr/>
          <a:lstStyle/>
          <a:p>
            <a:fld id="{EB069A20-D155-4886-BE1F-C461905368A0}" type="datetimeFigureOut">
              <a:rPr lang="en-US" smtClean="0"/>
              <a:t>11/14/2019</a:t>
            </a:fld>
            <a:endParaRPr lang="en-US"/>
          </a:p>
        </p:txBody>
      </p:sp>
      <p:sp>
        <p:nvSpPr>
          <p:cNvPr id="3" name="Footer Placeholder 2">
            <a:extLst>
              <a:ext uri="{FF2B5EF4-FFF2-40B4-BE49-F238E27FC236}">
                <a16:creationId xmlns:a16="http://schemas.microsoft.com/office/drawing/2014/main" id="{FDE57DD4-AB3E-47FA-B46D-D159B6AB9E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D1DFE5-9EC8-495B-82D6-C0AD89E0C268}"/>
              </a:ext>
            </a:extLst>
          </p:cNvPr>
          <p:cNvSpPr>
            <a:spLocks noGrp="1"/>
          </p:cNvSpPr>
          <p:nvPr>
            <p:ph type="sldNum" sz="quarter" idx="12"/>
          </p:nvPr>
        </p:nvSpPr>
        <p:spPr/>
        <p:txBody>
          <a:bodyPr/>
          <a:lstStyle/>
          <a:p>
            <a:fld id="{E0F931B8-E7DE-4600-81CC-8CE385AB8F1D}" type="slidenum">
              <a:rPr lang="en-US" smtClean="0"/>
              <a:t>‹#›</a:t>
            </a:fld>
            <a:endParaRPr lang="en-US"/>
          </a:p>
        </p:txBody>
      </p:sp>
    </p:spTree>
    <p:extLst>
      <p:ext uri="{BB962C8B-B14F-4D97-AF65-F5344CB8AC3E}">
        <p14:creationId xmlns:p14="http://schemas.microsoft.com/office/powerpoint/2010/main" val="3355376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D6DA-2298-44F3-8A2C-50F7B724D1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4FBFA9-DB9A-44F5-85FB-D198B9CA7A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ED670E-569B-41E5-B7B0-B72F89E1E7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1A221B-7094-4274-BA09-508BE0774428}"/>
              </a:ext>
            </a:extLst>
          </p:cNvPr>
          <p:cNvSpPr>
            <a:spLocks noGrp="1"/>
          </p:cNvSpPr>
          <p:nvPr>
            <p:ph type="dt" sz="half" idx="10"/>
          </p:nvPr>
        </p:nvSpPr>
        <p:spPr/>
        <p:txBody>
          <a:bodyPr/>
          <a:lstStyle/>
          <a:p>
            <a:fld id="{EB069A20-D155-4886-BE1F-C461905368A0}" type="datetimeFigureOut">
              <a:rPr lang="en-US" smtClean="0"/>
              <a:t>11/14/2019</a:t>
            </a:fld>
            <a:endParaRPr lang="en-US"/>
          </a:p>
        </p:txBody>
      </p:sp>
      <p:sp>
        <p:nvSpPr>
          <p:cNvPr id="6" name="Footer Placeholder 5">
            <a:extLst>
              <a:ext uri="{FF2B5EF4-FFF2-40B4-BE49-F238E27FC236}">
                <a16:creationId xmlns:a16="http://schemas.microsoft.com/office/drawing/2014/main" id="{E5FD748B-F6F1-41C6-833F-11A8748263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140A0C-BF43-4CE5-A63C-E5DC385C418F}"/>
              </a:ext>
            </a:extLst>
          </p:cNvPr>
          <p:cNvSpPr>
            <a:spLocks noGrp="1"/>
          </p:cNvSpPr>
          <p:nvPr>
            <p:ph type="sldNum" sz="quarter" idx="12"/>
          </p:nvPr>
        </p:nvSpPr>
        <p:spPr/>
        <p:txBody>
          <a:bodyPr/>
          <a:lstStyle/>
          <a:p>
            <a:fld id="{E0F931B8-E7DE-4600-81CC-8CE385AB8F1D}" type="slidenum">
              <a:rPr lang="en-US" smtClean="0"/>
              <a:t>‹#›</a:t>
            </a:fld>
            <a:endParaRPr lang="en-US"/>
          </a:p>
        </p:txBody>
      </p:sp>
    </p:spTree>
    <p:extLst>
      <p:ext uri="{BB962C8B-B14F-4D97-AF65-F5344CB8AC3E}">
        <p14:creationId xmlns:p14="http://schemas.microsoft.com/office/powerpoint/2010/main" val="1016435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15AC2-9771-4A79-B8E5-8AB9573130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782C1A-EB02-4B3B-A461-5CE16C3CD7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4D1732D-2F52-4C8F-B5BF-75EAA73F40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26B67C-6B97-4B2F-B804-759FCA5232E7}"/>
              </a:ext>
            </a:extLst>
          </p:cNvPr>
          <p:cNvSpPr>
            <a:spLocks noGrp="1"/>
          </p:cNvSpPr>
          <p:nvPr>
            <p:ph type="dt" sz="half" idx="10"/>
          </p:nvPr>
        </p:nvSpPr>
        <p:spPr/>
        <p:txBody>
          <a:bodyPr/>
          <a:lstStyle/>
          <a:p>
            <a:fld id="{EB069A20-D155-4886-BE1F-C461905368A0}" type="datetimeFigureOut">
              <a:rPr lang="en-US" smtClean="0"/>
              <a:t>11/14/2019</a:t>
            </a:fld>
            <a:endParaRPr lang="en-US"/>
          </a:p>
        </p:txBody>
      </p:sp>
      <p:sp>
        <p:nvSpPr>
          <p:cNvPr id="6" name="Footer Placeholder 5">
            <a:extLst>
              <a:ext uri="{FF2B5EF4-FFF2-40B4-BE49-F238E27FC236}">
                <a16:creationId xmlns:a16="http://schemas.microsoft.com/office/drawing/2014/main" id="{8D9D005D-5472-48F7-80B5-8DD8AB7BF1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AF058-AE4F-4191-956C-40DCF3F5CF5F}"/>
              </a:ext>
            </a:extLst>
          </p:cNvPr>
          <p:cNvSpPr>
            <a:spLocks noGrp="1"/>
          </p:cNvSpPr>
          <p:nvPr>
            <p:ph type="sldNum" sz="quarter" idx="12"/>
          </p:nvPr>
        </p:nvSpPr>
        <p:spPr/>
        <p:txBody>
          <a:bodyPr/>
          <a:lstStyle/>
          <a:p>
            <a:fld id="{E0F931B8-E7DE-4600-81CC-8CE385AB8F1D}" type="slidenum">
              <a:rPr lang="en-US" smtClean="0"/>
              <a:t>‹#›</a:t>
            </a:fld>
            <a:endParaRPr lang="en-US"/>
          </a:p>
        </p:txBody>
      </p:sp>
    </p:spTree>
    <p:extLst>
      <p:ext uri="{BB962C8B-B14F-4D97-AF65-F5344CB8AC3E}">
        <p14:creationId xmlns:p14="http://schemas.microsoft.com/office/powerpoint/2010/main" val="294742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9497C2-35B3-4EF3-A851-14D295814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C1C8840-BF56-488F-B53F-E9C65253D765}"/>
              </a:ext>
            </a:extLst>
          </p:cNvPr>
          <p:cNvSpPr>
            <a:spLocks noGrp="1"/>
          </p:cNvSpPr>
          <p:nvPr>
            <p:ph type="body" idx="1"/>
          </p:nvPr>
        </p:nvSpPr>
        <p:spPr>
          <a:xfrm>
            <a:off x="838200" y="1825625"/>
            <a:ext cx="10515600" cy="374358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A294D4B-2B74-44A0-A0FC-F97F062BC4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69A20-D155-4886-BE1F-C461905368A0}" type="datetimeFigureOut">
              <a:rPr lang="en-US" smtClean="0"/>
              <a:t>11/14/2019</a:t>
            </a:fld>
            <a:endParaRPr lang="en-US" dirty="0"/>
          </a:p>
        </p:txBody>
      </p:sp>
      <p:sp>
        <p:nvSpPr>
          <p:cNvPr id="5" name="Footer Placeholder 4">
            <a:extLst>
              <a:ext uri="{FF2B5EF4-FFF2-40B4-BE49-F238E27FC236}">
                <a16:creationId xmlns:a16="http://schemas.microsoft.com/office/drawing/2014/main" id="{D9AC535F-83B8-4F51-B922-B818E0F02A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2DC9A6-CDCB-4451-8644-9BD9A3081C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931B8-E7DE-4600-81CC-8CE385AB8F1D}" type="slidenum">
              <a:rPr lang="en-US" smtClean="0"/>
              <a:t>‹#›</a:t>
            </a:fld>
            <a:endParaRPr lang="en-US"/>
          </a:p>
        </p:txBody>
      </p:sp>
      <p:pic>
        <p:nvPicPr>
          <p:cNvPr id="12" name="Picture 11" descr="A screenshot of a cell phone&#10;&#10;Description generated with very high confidence">
            <a:extLst>
              <a:ext uri="{FF2B5EF4-FFF2-40B4-BE49-F238E27FC236}">
                <a16:creationId xmlns:a16="http://schemas.microsoft.com/office/drawing/2014/main" id="{A2BB72D7-C112-450F-87E7-01DA4B4AD25C}"/>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7734" t="30956" r="7374" b="31974"/>
          <a:stretch/>
        </p:blipFill>
        <p:spPr>
          <a:xfrm>
            <a:off x="6959789" y="5569211"/>
            <a:ext cx="5212080" cy="1280160"/>
          </a:xfrm>
          <a:prstGeom prst="rect">
            <a:avLst/>
          </a:prstGeom>
        </p:spPr>
      </p:pic>
    </p:spTree>
    <p:extLst>
      <p:ext uri="{BB962C8B-B14F-4D97-AF65-F5344CB8AC3E}">
        <p14:creationId xmlns:p14="http://schemas.microsoft.com/office/powerpoint/2010/main" val="21971320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0" kern="1200">
          <a:solidFill>
            <a:schemeClr val="accent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hyperlink" Target="http://www.americanfitnessindex.org/" TargetMode="Externa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notesSlide" Target="../notesSlides/notesSlide9.xml"/><Relationship Id="rId16" Type="http://schemas.openxmlformats.org/officeDocument/2006/relationships/image" Target="../media/image20.png"/><Relationship Id="rId20"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png"/><Relationship Id="rId19" Type="http://schemas.openxmlformats.org/officeDocument/2006/relationships/image" Target="../media/image23.png"/><Relationship Id="rId4" Type="http://schemas.openxmlformats.org/officeDocument/2006/relationships/image" Target="../media/image8.png"/><Relationship Id="rId9" Type="http://schemas.openxmlformats.org/officeDocument/2006/relationships/image" Target="../media/image13.png"/><Relationship Id="rId1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86EB4-863F-4881-B3D1-D7B428F403BA}"/>
              </a:ext>
            </a:extLst>
          </p:cNvPr>
          <p:cNvSpPr>
            <a:spLocks noGrp="1"/>
          </p:cNvSpPr>
          <p:nvPr>
            <p:ph type="ctrTitle"/>
          </p:nvPr>
        </p:nvSpPr>
        <p:spPr>
          <a:xfrm>
            <a:off x="831264" y="1122363"/>
            <a:ext cx="10557165" cy="2387600"/>
          </a:xfrm>
        </p:spPr>
        <p:txBody>
          <a:bodyPr/>
          <a:lstStyle/>
          <a:p>
            <a:r>
              <a:rPr lang="en-US" dirty="0"/>
              <a:t>ACSM American Fitness Index</a:t>
            </a:r>
          </a:p>
        </p:txBody>
      </p:sp>
      <p:sp>
        <p:nvSpPr>
          <p:cNvPr id="3" name="Subtitle 2">
            <a:extLst>
              <a:ext uri="{FF2B5EF4-FFF2-40B4-BE49-F238E27FC236}">
                <a16:creationId xmlns:a16="http://schemas.microsoft.com/office/drawing/2014/main" id="{5D27B660-97A0-4272-B2CE-6324E7C294F5}"/>
              </a:ext>
            </a:extLst>
          </p:cNvPr>
          <p:cNvSpPr>
            <a:spLocks noGrp="1"/>
          </p:cNvSpPr>
          <p:nvPr>
            <p:ph type="subTitle" idx="1"/>
          </p:nvPr>
        </p:nvSpPr>
        <p:spPr/>
        <p:txBody>
          <a:bodyPr>
            <a:normAutofit/>
          </a:bodyPr>
          <a:lstStyle/>
          <a:p>
            <a:pPr lvl="0"/>
            <a:r>
              <a:rPr lang="en-US" sz="3200" i="1" dirty="0">
                <a:solidFill>
                  <a:prstClr val="black"/>
                </a:solidFill>
              </a:rPr>
              <a:t>Actively Moving America to Better Health</a:t>
            </a:r>
          </a:p>
          <a:p>
            <a:pPr lvl="0"/>
            <a:r>
              <a:rPr lang="en-US" sz="3200" dirty="0">
                <a:solidFill>
                  <a:prstClr val="black"/>
                </a:solidFill>
              </a:rPr>
              <a:t>2019</a:t>
            </a:r>
          </a:p>
        </p:txBody>
      </p:sp>
    </p:spTree>
    <p:extLst>
      <p:ext uri="{BB962C8B-B14F-4D97-AF65-F5344CB8AC3E}">
        <p14:creationId xmlns:p14="http://schemas.microsoft.com/office/powerpoint/2010/main" val="2309670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CD6D6-9558-482E-B207-1E39B87649E8}"/>
              </a:ext>
            </a:extLst>
          </p:cNvPr>
          <p:cNvSpPr>
            <a:spLocks noGrp="1"/>
          </p:cNvSpPr>
          <p:nvPr>
            <p:ph type="title"/>
          </p:nvPr>
        </p:nvSpPr>
        <p:spPr/>
        <p:txBody>
          <a:bodyPr/>
          <a:lstStyle/>
          <a:p>
            <a:r>
              <a:rPr lang="en-US" dirty="0"/>
              <a:t>Getting Involved</a:t>
            </a:r>
          </a:p>
        </p:txBody>
      </p:sp>
      <p:sp>
        <p:nvSpPr>
          <p:cNvPr id="3" name="Content Placeholder 2">
            <a:extLst>
              <a:ext uri="{FF2B5EF4-FFF2-40B4-BE49-F238E27FC236}">
                <a16:creationId xmlns:a16="http://schemas.microsoft.com/office/drawing/2014/main" id="{9B4080F9-88DC-4579-A22A-4FF4F4171B39}"/>
              </a:ext>
            </a:extLst>
          </p:cNvPr>
          <p:cNvSpPr>
            <a:spLocks noGrp="1"/>
          </p:cNvSpPr>
          <p:nvPr>
            <p:ph idx="1"/>
          </p:nvPr>
        </p:nvSpPr>
        <p:spPr/>
        <p:txBody>
          <a:bodyPr>
            <a:normAutofit fontScale="92500" lnSpcReduction="20000"/>
          </a:bodyPr>
          <a:lstStyle/>
          <a:p>
            <a:r>
              <a:rPr lang="en-US" dirty="0"/>
              <a:t>Be a role model for good health and physical activity</a:t>
            </a:r>
          </a:p>
          <a:p>
            <a:pPr marL="0" indent="0">
              <a:buNone/>
            </a:pPr>
            <a:endParaRPr lang="en-US" dirty="0"/>
          </a:p>
          <a:p>
            <a:r>
              <a:rPr lang="en-US" dirty="0"/>
              <a:t>Volunteer your expertise by joining a local coalition dedicated to encouraging physical activity</a:t>
            </a:r>
          </a:p>
          <a:p>
            <a:pPr marL="0" indent="0">
              <a:buNone/>
            </a:pPr>
            <a:endParaRPr lang="en-US" dirty="0"/>
          </a:p>
          <a:p>
            <a:r>
              <a:rPr lang="en-US" dirty="0"/>
              <a:t>Educate community leaders and bring awareness to the physical inactivity epidemic in your community</a:t>
            </a:r>
          </a:p>
          <a:p>
            <a:pPr marL="0" indent="0">
              <a:buNone/>
            </a:pPr>
            <a:endParaRPr lang="en-US" dirty="0"/>
          </a:p>
          <a:p>
            <a:r>
              <a:rPr lang="en-US" dirty="0"/>
              <a:t> Advocate that community leaders take a proactive approach to solving challenges in your community</a:t>
            </a:r>
          </a:p>
        </p:txBody>
      </p:sp>
    </p:spTree>
    <p:extLst>
      <p:ext uri="{BB962C8B-B14F-4D97-AF65-F5344CB8AC3E}">
        <p14:creationId xmlns:p14="http://schemas.microsoft.com/office/powerpoint/2010/main" val="3234737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85050-DF39-498B-A690-70ADF9AB30CA}"/>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85456FCF-BD32-4243-96B0-40E9B0A69C43}"/>
              </a:ext>
            </a:extLst>
          </p:cNvPr>
          <p:cNvSpPr>
            <a:spLocks noGrp="1"/>
          </p:cNvSpPr>
          <p:nvPr>
            <p:ph idx="1"/>
          </p:nvPr>
        </p:nvSpPr>
        <p:spPr/>
        <p:txBody>
          <a:bodyPr/>
          <a:lstStyle/>
          <a:p>
            <a:pPr marL="0" indent="0">
              <a:buNone/>
            </a:pPr>
            <a:r>
              <a:rPr lang="en-US" dirty="0"/>
              <a:t>Learn more at </a:t>
            </a:r>
            <a:r>
              <a:rPr lang="en-US" dirty="0">
                <a:hlinkClick r:id="rId2"/>
              </a:rPr>
              <a:t>www.americanfitnessindex.org</a:t>
            </a:r>
            <a:endParaRPr lang="en-US" dirty="0"/>
          </a:p>
          <a:p>
            <a:pPr marL="0" indent="0">
              <a:buNone/>
            </a:pPr>
            <a:endParaRPr lang="en-US" dirty="0"/>
          </a:p>
          <a:p>
            <a:pPr marL="0" indent="0">
              <a:buNone/>
            </a:pPr>
            <a:r>
              <a:rPr lang="en-US" dirty="0"/>
              <a:t>Follow the ACSM American Fitness Index on social media</a:t>
            </a:r>
          </a:p>
          <a:p>
            <a:pPr marL="0" indent="0">
              <a:buNone/>
            </a:pPr>
            <a:endParaRPr lang="en-US" dirty="0"/>
          </a:p>
          <a:p>
            <a:pPr marL="0" indent="0">
              <a:buNone/>
            </a:pPr>
            <a:r>
              <a:rPr lang="en-US" dirty="0"/>
              <a:t>	 Twitter: @</a:t>
            </a:r>
            <a:r>
              <a:rPr lang="en-US" dirty="0" err="1"/>
              <a:t>ACSMFitIndex</a:t>
            </a:r>
            <a:r>
              <a:rPr lang="en-US" dirty="0"/>
              <a:t>    	#100FitCities</a:t>
            </a:r>
          </a:p>
          <a:p>
            <a:pPr marL="0" indent="0">
              <a:buNone/>
            </a:pPr>
            <a:r>
              <a:rPr lang="en-US" dirty="0"/>
              <a:t>	 Facebook: ACSM American Fitness Index</a:t>
            </a:r>
          </a:p>
          <a:p>
            <a:pPr marL="0" indent="0">
              <a:buNone/>
            </a:pPr>
            <a:r>
              <a:rPr lang="en-US" dirty="0"/>
              <a:t>		</a:t>
            </a:r>
          </a:p>
          <a:p>
            <a:pPr marL="0" indent="0">
              <a:buNone/>
            </a:pPr>
            <a:endParaRPr lang="en-US" dirty="0"/>
          </a:p>
          <a:p>
            <a:endParaRPr lang="en-US" dirty="0"/>
          </a:p>
        </p:txBody>
      </p:sp>
      <p:pic>
        <p:nvPicPr>
          <p:cNvPr id="5" name="Picture 4">
            <a:extLst>
              <a:ext uri="{FF2B5EF4-FFF2-40B4-BE49-F238E27FC236}">
                <a16:creationId xmlns:a16="http://schemas.microsoft.com/office/drawing/2014/main" id="{DA1758D3-23A4-426E-8F0D-701CE96AD1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9070" y="3818556"/>
            <a:ext cx="541578" cy="438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a:extLst>
              <a:ext uri="{FF2B5EF4-FFF2-40B4-BE49-F238E27FC236}">
                <a16:creationId xmlns:a16="http://schemas.microsoft.com/office/drawing/2014/main" id="{CEA3771B-3CE8-4008-86B1-A6D31939A7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0913" y="4376781"/>
            <a:ext cx="417892" cy="4178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2050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B7B8-D41A-455D-805A-FD81D2D58857}"/>
              </a:ext>
            </a:extLst>
          </p:cNvPr>
          <p:cNvSpPr>
            <a:spLocks noGrp="1"/>
          </p:cNvSpPr>
          <p:nvPr>
            <p:ph type="title"/>
          </p:nvPr>
        </p:nvSpPr>
        <p:spPr/>
        <p:txBody>
          <a:bodyPr/>
          <a:lstStyle/>
          <a:p>
            <a:r>
              <a:rPr lang="en-US" dirty="0"/>
              <a:t>Overview of the Fitness Index</a:t>
            </a:r>
          </a:p>
        </p:txBody>
      </p:sp>
      <p:sp>
        <p:nvSpPr>
          <p:cNvPr id="3" name="Content Placeholder 2">
            <a:extLst>
              <a:ext uri="{FF2B5EF4-FFF2-40B4-BE49-F238E27FC236}">
                <a16:creationId xmlns:a16="http://schemas.microsoft.com/office/drawing/2014/main" id="{A6303815-96FB-469B-B3C4-71F255D9310B}"/>
              </a:ext>
            </a:extLst>
          </p:cNvPr>
          <p:cNvSpPr>
            <a:spLocks noGrp="1"/>
          </p:cNvSpPr>
          <p:nvPr>
            <p:ph idx="1"/>
          </p:nvPr>
        </p:nvSpPr>
        <p:spPr/>
        <p:txBody>
          <a:bodyPr/>
          <a:lstStyle/>
          <a:p>
            <a:r>
              <a:rPr lang="en-US" dirty="0"/>
              <a:t>Ranks the 100 most populous cities in America</a:t>
            </a:r>
          </a:p>
          <a:p>
            <a:r>
              <a:rPr lang="en-US" dirty="0"/>
              <a:t>Analyzes 33 indicators to assess community fitness</a:t>
            </a:r>
          </a:p>
          <a:p>
            <a:pPr lvl="1"/>
            <a:r>
              <a:rPr lang="en-US" dirty="0">
                <a:solidFill>
                  <a:schemeClr val="bg1"/>
                </a:solidFill>
              </a:rPr>
              <a:t>Health behaviors</a:t>
            </a:r>
          </a:p>
          <a:p>
            <a:pPr lvl="1"/>
            <a:r>
              <a:rPr lang="en-US" dirty="0">
                <a:solidFill>
                  <a:schemeClr val="bg1"/>
                </a:solidFill>
              </a:rPr>
              <a:t>Health outcomes</a:t>
            </a:r>
          </a:p>
          <a:p>
            <a:pPr lvl="1"/>
            <a:r>
              <a:rPr lang="en-US" dirty="0">
                <a:solidFill>
                  <a:schemeClr val="bg1"/>
                </a:solidFill>
              </a:rPr>
              <a:t>Built environment</a:t>
            </a:r>
          </a:p>
          <a:p>
            <a:pPr lvl="1"/>
            <a:r>
              <a:rPr lang="en-US" dirty="0">
                <a:solidFill>
                  <a:schemeClr val="bg1"/>
                </a:solidFill>
              </a:rPr>
              <a:t>Recreational assets </a:t>
            </a:r>
          </a:p>
          <a:p>
            <a:pPr lvl="1"/>
            <a:r>
              <a:rPr lang="en-US" dirty="0">
                <a:solidFill>
                  <a:schemeClr val="bg1"/>
                </a:solidFill>
              </a:rPr>
              <a:t>Local policy &amp; funding</a:t>
            </a:r>
          </a:p>
          <a:p>
            <a:r>
              <a:rPr lang="en-US" dirty="0"/>
              <a:t>Focuses on a policy, systems, and environment change model</a:t>
            </a:r>
          </a:p>
          <a:p>
            <a:pPr lvl="1"/>
            <a:endParaRPr lang="en-US" dirty="0">
              <a:solidFill>
                <a:schemeClr val="bg1"/>
              </a:solidFill>
            </a:endParaRPr>
          </a:p>
          <a:p>
            <a:pPr marL="0" indent="0">
              <a:buNone/>
            </a:pPr>
            <a:endParaRPr lang="en-US" dirty="0"/>
          </a:p>
        </p:txBody>
      </p:sp>
    </p:spTree>
    <p:extLst>
      <p:ext uri="{BB962C8B-B14F-4D97-AF65-F5344CB8AC3E}">
        <p14:creationId xmlns:p14="http://schemas.microsoft.com/office/powerpoint/2010/main" val="56689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AC36D-86B0-4ED7-80C9-53E10AACC23B}"/>
              </a:ext>
            </a:extLst>
          </p:cNvPr>
          <p:cNvSpPr>
            <a:spLocks noGrp="1"/>
          </p:cNvSpPr>
          <p:nvPr>
            <p:ph type="title"/>
          </p:nvPr>
        </p:nvSpPr>
        <p:spPr/>
        <p:txBody>
          <a:bodyPr/>
          <a:lstStyle/>
          <a:p>
            <a:r>
              <a:rPr lang="en-US" dirty="0"/>
              <a:t>Fitness Index Approach</a:t>
            </a:r>
          </a:p>
        </p:txBody>
      </p:sp>
      <p:sp>
        <p:nvSpPr>
          <p:cNvPr id="3" name="Content Placeholder 2">
            <a:extLst>
              <a:ext uri="{FF2B5EF4-FFF2-40B4-BE49-F238E27FC236}">
                <a16:creationId xmlns:a16="http://schemas.microsoft.com/office/drawing/2014/main" id="{2C404BDF-2E09-48E4-A2D5-9014DE601E47}"/>
              </a:ext>
            </a:extLst>
          </p:cNvPr>
          <p:cNvSpPr>
            <a:spLocks noGrp="1"/>
          </p:cNvSpPr>
          <p:nvPr>
            <p:ph idx="1"/>
          </p:nvPr>
        </p:nvSpPr>
        <p:spPr/>
        <p:txBody>
          <a:bodyPr/>
          <a:lstStyle/>
          <a:p>
            <a:pPr marL="514350" indent="-514350">
              <a:buFont typeface="+mj-lt"/>
              <a:buAutoNum type="arabicPeriod"/>
            </a:pPr>
            <a:r>
              <a:rPr lang="en-US" dirty="0"/>
              <a:t>Inform</a:t>
            </a:r>
          </a:p>
          <a:p>
            <a:pPr lvl="1"/>
            <a:r>
              <a:rPr lang="en-US" dirty="0">
                <a:solidFill>
                  <a:schemeClr val="bg1"/>
                </a:solidFill>
              </a:rPr>
              <a:t>Demonstrate health, social, and economic benefits</a:t>
            </a:r>
          </a:p>
          <a:p>
            <a:pPr marL="457200" lvl="1" indent="0">
              <a:buNone/>
            </a:pPr>
            <a:endParaRPr lang="en-US" dirty="0">
              <a:solidFill>
                <a:schemeClr val="bg1"/>
              </a:solidFill>
            </a:endParaRPr>
          </a:p>
          <a:p>
            <a:pPr marL="514350" indent="-514350">
              <a:buFont typeface="+mj-lt"/>
              <a:buAutoNum type="arabicPeriod"/>
            </a:pPr>
            <a:r>
              <a:rPr lang="en-US" dirty="0"/>
              <a:t>Engage</a:t>
            </a:r>
          </a:p>
          <a:p>
            <a:pPr lvl="1"/>
            <a:r>
              <a:rPr lang="en-US" dirty="0">
                <a:solidFill>
                  <a:schemeClr val="bg1"/>
                </a:solidFill>
              </a:rPr>
              <a:t>Celebrate local factors contributing to health and fitness</a:t>
            </a:r>
          </a:p>
          <a:p>
            <a:pPr marL="457200" lvl="1" indent="0">
              <a:buNone/>
            </a:pPr>
            <a:endParaRPr lang="en-US" dirty="0">
              <a:solidFill>
                <a:schemeClr val="bg1"/>
              </a:solidFill>
            </a:endParaRPr>
          </a:p>
          <a:p>
            <a:pPr marL="514350" indent="-514350">
              <a:buFont typeface="+mj-lt"/>
              <a:buAutoNum type="arabicPeriod"/>
            </a:pPr>
            <a:r>
              <a:rPr lang="en-US" dirty="0"/>
              <a:t>Build</a:t>
            </a:r>
          </a:p>
          <a:p>
            <a:pPr lvl="1"/>
            <a:r>
              <a:rPr lang="en-US" dirty="0">
                <a:solidFill>
                  <a:schemeClr val="bg1"/>
                </a:solidFill>
              </a:rPr>
              <a:t>Implement policy and infrastructure changes</a:t>
            </a:r>
          </a:p>
        </p:txBody>
      </p:sp>
    </p:spTree>
    <p:extLst>
      <p:ext uri="{BB962C8B-B14F-4D97-AF65-F5344CB8AC3E}">
        <p14:creationId xmlns:p14="http://schemas.microsoft.com/office/powerpoint/2010/main" val="123955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8C7D4-399A-4CB9-B6C9-ABE5BE36C80C}"/>
              </a:ext>
            </a:extLst>
          </p:cNvPr>
          <p:cNvSpPr>
            <a:spLocks noGrp="1"/>
          </p:cNvSpPr>
          <p:nvPr>
            <p:ph type="title"/>
          </p:nvPr>
        </p:nvSpPr>
        <p:spPr/>
        <p:txBody>
          <a:bodyPr/>
          <a:lstStyle/>
          <a:p>
            <a:r>
              <a:rPr lang="en-US" dirty="0"/>
              <a:t>Policy, Systems, &amp; Environment (PSE) Change Model</a:t>
            </a:r>
            <a:endParaRPr lang="en-US" dirty="0">
              <a:latin typeface="+mn-lt"/>
            </a:endParaRPr>
          </a:p>
        </p:txBody>
      </p:sp>
      <p:graphicFrame>
        <p:nvGraphicFramePr>
          <p:cNvPr id="28" name="Content Placeholder 27">
            <a:extLst>
              <a:ext uri="{FF2B5EF4-FFF2-40B4-BE49-F238E27FC236}">
                <a16:creationId xmlns:a16="http://schemas.microsoft.com/office/drawing/2014/main" id="{B1E22799-352D-4E08-AC17-0CCCC6A95B07}"/>
              </a:ext>
            </a:extLst>
          </p:cNvPr>
          <p:cNvGraphicFramePr>
            <a:graphicFrameLocks noGrp="1"/>
          </p:cNvGraphicFramePr>
          <p:nvPr>
            <p:ph idx="1"/>
            <p:extLst>
              <p:ext uri="{D42A27DB-BD31-4B8C-83A1-F6EECF244321}">
                <p14:modId xmlns:p14="http://schemas.microsoft.com/office/powerpoint/2010/main" val="1973851579"/>
              </p:ext>
            </p:extLst>
          </p:nvPr>
        </p:nvGraphicFramePr>
        <p:xfrm>
          <a:off x="838200" y="1773779"/>
          <a:ext cx="10515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25886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D885C-851D-4689-8F29-A3CDF935EEFE}"/>
              </a:ext>
            </a:extLst>
          </p:cNvPr>
          <p:cNvSpPr>
            <a:spLocks noGrp="1"/>
          </p:cNvSpPr>
          <p:nvPr>
            <p:ph type="title"/>
          </p:nvPr>
        </p:nvSpPr>
        <p:spPr/>
        <p:txBody>
          <a:bodyPr/>
          <a:lstStyle/>
          <a:p>
            <a:endParaRPr lang="en-US" dirty="0"/>
          </a:p>
        </p:txBody>
      </p:sp>
      <p:pic>
        <p:nvPicPr>
          <p:cNvPr id="5" name="Content Placeholder 4" descr="A close up of a map&#10;&#10;Description generated with high confidence">
            <a:extLst>
              <a:ext uri="{FF2B5EF4-FFF2-40B4-BE49-F238E27FC236}">
                <a16:creationId xmlns:a16="http://schemas.microsoft.com/office/drawing/2014/main" id="{46713B48-4B19-4D0E-BFC2-C0E63BDBB19A}"/>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b="9566"/>
          <a:stretch/>
        </p:blipFill>
        <p:spPr>
          <a:xfrm>
            <a:off x="65791" y="-92816"/>
            <a:ext cx="12032402" cy="7040880"/>
          </a:xfrm>
        </p:spPr>
      </p:pic>
    </p:spTree>
    <p:extLst>
      <p:ext uri="{BB962C8B-B14F-4D97-AF65-F5344CB8AC3E}">
        <p14:creationId xmlns:p14="http://schemas.microsoft.com/office/powerpoint/2010/main" val="386046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D4B288-C0CC-424C-B1E5-18B60C9C7B52}"/>
              </a:ext>
            </a:extLst>
          </p:cNvPr>
          <p:cNvPicPr>
            <a:picLocks noChangeAspect="1"/>
          </p:cNvPicPr>
          <p:nvPr/>
        </p:nvPicPr>
        <p:blipFill>
          <a:blip r:embed="rId3"/>
          <a:stretch>
            <a:fillRect/>
          </a:stretch>
        </p:blipFill>
        <p:spPr>
          <a:xfrm>
            <a:off x="838200" y="1567208"/>
            <a:ext cx="6773220" cy="3915321"/>
          </a:xfrm>
          <a:prstGeom prst="rect">
            <a:avLst/>
          </a:prstGeom>
        </p:spPr>
      </p:pic>
      <p:sp>
        <p:nvSpPr>
          <p:cNvPr id="4" name="Title 3">
            <a:extLst>
              <a:ext uri="{FF2B5EF4-FFF2-40B4-BE49-F238E27FC236}">
                <a16:creationId xmlns:a16="http://schemas.microsoft.com/office/drawing/2014/main" id="{C5CB8443-9C9B-4CC0-8F83-06DA7AD81436}"/>
              </a:ext>
            </a:extLst>
          </p:cNvPr>
          <p:cNvSpPr>
            <a:spLocks noGrp="1"/>
          </p:cNvSpPr>
          <p:nvPr>
            <p:ph type="title"/>
          </p:nvPr>
        </p:nvSpPr>
        <p:spPr/>
        <p:txBody>
          <a:bodyPr/>
          <a:lstStyle/>
          <a:p>
            <a:r>
              <a:rPr lang="en-US" dirty="0"/>
              <a:t>2019 Fitness Index Rankings &amp; Findings</a:t>
            </a:r>
          </a:p>
        </p:txBody>
      </p:sp>
      <p:sp>
        <p:nvSpPr>
          <p:cNvPr id="5" name="Content Placeholder 4">
            <a:extLst>
              <a:ext uri="{FF2B5EF4-FFF2-40B4-BE49-F238E27FC236}">
                <a16:creationId xmlns:a16="http://schemas.microsoft.com/office/drawing/2014/main" id="{BBA9CF4C-6B02-4844-97FC-E23AB66BF2C2}"/>
              </a:ext>
            </a:extLst>
          </p:cNvPr>
          <p:cNvSpPr>
            <a:spLocks noGrp="1"/>
          </p:cNvSpPr>
          <p:nvPr>
            <p:ph sz="half" idx="1"/>
          </p:nvPr>
        </p:nvSpPr>
        <p:spPr>
          <a:xfrm>
            <a:off x="7825611" y="1567208"/>
            <a:ext cx="3528189" cy="4351338"/>
          </a:xfrm>
          <a:ln>
            <a:noFill/>
          </a:ln>
        </p:spPr>
        <p:txBody>
          <a:bodyPr>
            <a:normAutofit lnSpcReduction="10000"/>
          </a:bodyPr>
          <a:lstStyle/>
          <a:p>
            <a:pPr marL="0" indent="0">
              <a:buNone/>
            </a:pPr>
            <a:r>
              <a:rPr lang="en-US" sz="2000" b="1" u="sng" dirty="0">
                <a:solidFill>
                  <a:schemeClr val="bg1"/>
                </a:solidFill>
              </a:rPr>
              <a:t>Top 10 Fittest Cities</a:t>
            </a:r>
          </a:p>
          <a:p>
            <a:pPr marL="514350" indent="-514350">
              <a:buFont typeface="+mj-lt"/>
              <a:buAutoNum type="arabicPeriod"/>
            </a:pPr>
            <a:r>
              <a:rPr lang="en-US" sz="2000" dirty="0">
                <a:solidFill>
                  <a:schemeClr val="bg1"/>
                </a:solidFill>
              </a:rPr>
              <a:t>Arlington, VA</a:t>
            </a:r>
          </a:p>
          <a:p>
            <a:pPr marL="514350" indent="-514350">
              <a:buFont typeface="+mj-lt"/>
              <a:buAutoNum type="arabicPeriod"/>
            </a:pPr>
            <a:r>
              <a:rPr lang="en-US" sz="2000" dirty="0"/>
              <a:t>Seattle, WA</a:t>
            </a:r>
          </a:p>
          <a:p>
            <a:pPr marL="514350" indent="-514350">
              <a:buFont typeface="+mj-lt"/>
              <a:buAutoNum type="arabicPeriod"/>
            </a:pPr>
            <a:r>
              <a:rPr lang="en-US" sz="2000" dirty="0">
                <a:solidFill>
                  <a:schemeClr val="bg1"/>
                </a:solidFill>
              </a:rPr>
              <a:t>Minneapolis, MN</a:t>
            </a:r>
          </a:p>
          <a:p>
            <a:pPr marL="514350" indent="-514350">
              <a:buFont typeface="+mj-lt"/>
              <a:buAutoNum type="arabicPeriod"/>
            </a:pPr>
            <a:r>
              <a:rPr lang="en-US" sz="2000" dirty="0">
                <a:solidFill>
                  <a:schemeClr val="bg1"/>
                </a:solidFill>
              </a:rPr>
              <a:t>San Francisco, CA</a:t>
            </a:r>
          </a:p>
          <a:p>
            <a:pPr marL="514350" indent="-514350">
              <a:buFont typeface="+mj-lt"/>
              <a:buAutoNum type="arabicPeriod"/>
            </a:pPr>
            <a:r>
              <a:rPr lang="en-US" sz="2000" dirty="0">
                <a:solidFill>
                  <a:schemeClr val="bg1"/>
                </a:solidFill>
              </a:rPr>
              <a:t>Madison, WI</a:t>
            </a:r>
          </a:p>
          <a:p>
            <a:pPr marL="514350" indent="-514350">
              <a:buFont typeface="+mj-lt"/>
              <a:buAutoNum type="arabicPeriod"/>
            </a:pPr>
            <a:r>
              <a:rPr lang="en-US" sz="2000" dirty="0"/>
              <a:t>Washington, D.C.</a:t>
            </a:r>
          </a:p>
          <a:p>
            <a:pPr marL="514350" indent="-514350">
              <a:buFont typeface="+mj-lt"/>
              <a:buAutoNum type="arabicPeriod"/>
            </a:pPr>
            <a:r>
              <a:rPr lang="en-US" sz="2000" dirty="0"/>
              <a:t>St. Paul, MN</a:t>
            </a:r>
          </a:p>
          <a:p>
            <a:pPr marL="514350" indent="-514350">
              <a:buFont typeface="+mj-lt"/>
              <a:buAutoNum type="arabicPeriod"/>
            </a:pPr>
            <a:r>
              <a:rPr lang="en-US" sz="2000" dirty="0">
                <a:solidFill>
                  <a:schemeClr val="bg1"/>
                </a:solidFill>
              </a:rPr>
              <a:t>Irvine, CA</a:t>
            </a:r>
          </a:p>
          <a:p>
            <a:pPr marL="514350" indent="-514350">
              <a:buFont typeface="+mj-lt"/>
              <a:buAutoNum type="arabicPeriod"/>
            </a:pPr>
            <a:r>
              <a:rPr lang="en-US" sz="2000" dirty="0">
                <a:solidFill>
                  <a:schemeClr val="bg1"/>
                </a:solidFill>
              </a:rPr>
              <a:t>Denver, CO</a:t>
            </a:r>
          </a:p>
          <a:p>
            <a:pPr marL="514350" indent="-514350">
              <a:buFont typeface="+mj-lt"/>
              <a:buAutoNum type="arabicPeriod"/>
            </a:pPr>
            <a:r>
              <a:rPr lang="en-US" sz="2000" dirty="0"/>
              <a:t>Portland, OR</a:t>
            </a:r>
          </a:p>
        </p:txBody>
      </p:sp>
      <p:sp>
        <p:nvSpPr>
          <p:cNvPr id="11" name="TextBox 10">
            <a:extLst>
              <a:ext uri="{FF2B5EF4-FFF2-40B4-BE49-F238E27FC236}">
                <a16:creationId xmlns:a16="http://schemas.microsoft.com/office/drawing/2014/main" id="{E7B6496F-227B-4A68-B575-CEF4EADA58A8}"/>
              </a:ext>
            </a:extLst>
          </p:cNvPr>
          <p:cNvSpPr txBox="1"/>
          <p:nvPr/>
        </p:nvSpPr>
        <p:spPr>
          <a:xfrm>
            <a:off x="982116" y="5029182"/>
            <a:ext cx="2887579" cy="261610"/>
          </a:xfrm>
          <a:prstGeom prst="rect">
            <a:avLst/>
          </a:prstGeom>
          <a:noFill/>
        </p:spPr>
        <p:txBody>
          <a:bodyPr wrap="square" rtlCol="0">
            <a:spAutoFit/>
          </a:bodyPr>
          <a:lstStyle/>
          <a:p>
            <a:r>
              <a:rPr lang="en-US" sz="1100" dirty="0">
                <a:solidFill>
                  <a:schemeClr val="tx2">
                    <a:lumMod val="50000"/>
                  </a:schemeClr>
                </a:solidFill>
              </a:rPr>
              <a:t>*100 city averages</a:t>
            </a:r>
          </a:p>
        </p:txBody>
      </p:sp>
    </p:spTree>
    <p:extLst>
      <p:ext uri="{BB962C8B-B14F-4D97-AF65-F5344CB8AC3E}">
        <p14:creationId xmlns:p14="http://schemas.microsoft.com/office/powerpoint/2010/main" val="2558042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39633-93F1-4071-81EA-77294F124273}"/>
              </a:ext>
            </a:extLst>
          </p:cNvPr>
          <p:cNvSpPr>
            <a:spLocks noGrp="1"/>
          </p:cNvSpPr>
          <p:nvPr>
            <p:ph type="title"/>
          </p:nvPr>
        </p:nvSpPr>
        <p:spPr/>
        <p:txBody>
          <a:bodyPr/>
          <a:lstStyle/>
          <a:p>
            <a:r>
              <a:rPr lang="en-US" dirty="0"/>
              <a:t>2019 Findings – Continued</a:t>
            </a:r>
          </a:p>
        </p:txBody>
      </p:sp>
      <p:pic>
        <p:nvPicPr>
          <p:cNvPr id="7" name="Content Placeholder 6">
            <a:extLst>
              <a:ext uri="{FF2B5EF4-FFF2-40B4-BE49-F238E27FC236}">
                <a16:creationId xmlns:a16="http://schemas.microsoft.com/office/drawing/2014/main" id="{9BB875B9-CA30-4FC0-A5B3-71A738876D74}"/>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090545" y="2806998"/>
            <a:ext cx="4596715" cy="1371600"/>
          </a:xfrm>
        </p:spPr>
      </p:pic>
      <p:pic>
        <p:nvPicPr>
          <p:cNvPr id="9" name="Content Placeholder 8">
            <a:extLst>
              <a:ext uri="{FF2B5EF4-FFF2-40B4-BE49-F238E27FC236}">
                <a16:creationId xmlns:a16="http://schemas.microsoft.com/office/drawing/2014/main" id="{518AB268-EB01-41EA-A35C-0E34B3599A37}"/>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p:blipFill>
        <p:spPr>
          <a:xfrm>
            <a:off x="504740" y="2578398"/>
            <a:ext cx="6081065" cy="1828800"/>
          </a:xfrm>
        </p:spPr>
      </p:pic>
    </p:spTree>
    <p:extLst>
      <p:ext uri="{BB962C8B-B14F-4D97-AF65-F5344CB8AC3E}">
        <p14:creationId xmlns:p14="http://schemas.microsoft.com/office/powerpoint/2010/main" val="2097819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515B05-CEB7-4519-8E28-C97B27E337AD}"/>
              </a:ext>
            </a:extLst>
          </p:cNvPr>
          <p:cNvSpPr>
            <a:spLocks noGrp="1"/>
          </p:cNvSpPr>
          <p:nvPr>
            <p:ph type="title"/>
          </p:nvPr>
        </p:nvSpPr>
        <p:spPr/>
        <p:txBody>
          <a:bodyPr/>
          <a:lstStyle/>
          <a:p>
            <a:r>
              <a:rPr lang="en-US" dirty="0"/>
              <a:t>2019 Findings – Continued</a:t>
            </a:r>
          </a:p>
        </p:txBody>
      </p:sp>
      <p:pic>
        <p:nvPicPr>
          <p:cNvPr id="6" name="Picture 5">
            <a:extLst>
              <a:ext uri="{FF2B5EF4-FFF2-40B4-BE49-F238E27FC236}">
                <a16:creationId xmlns:a16="http://schemas.microsoft.com/office/drawing/2014/main" id="{5E9A8BC4-C898-40CD-833D-1175371E5A1C}"/>
              </a:ext>
            </a:extLst>
          </p:cNvPr>
          <p:cNvPicPr>
            <a:picLocks noChangeAspect="1"/>
          </p:cNvPicPr>
          <p:nvPr/>
        </p:nvPicPr>
        <p:blipFill>
          <a:blip r:embed="rId3"/>
          <a:stretch>
            <a:fillRect/>
          </a:stretch>
        </p:blipFill>
        <p:spPr>
          <a:xfrm>
            <a:off x="895745" y="2011680"/>
            <a:ext cx="10400511" cy="3291840"/>
          </a:xfrm>
          <a:prstGeom prst="rect">
            <a:avLst/>
          </a:prstGeom>
        </p:spPr>
      </p:pic>
    </p:spTree>
    <p:extLst>
      <p:ext uri="{BB962C8B-B14F-4D97-AF65-F5344CB8AC3E}">
        <p14:creationId xmlns:p14="http://schemas.microsoft.com/office/powerpoint/2010/main" val="2796461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E6E42-089F-4AFE-B44F-8D35F3A06A62}"/>
              </a:ext>
            </a:extLst>
          </p:cNvPr>
          <p:cNvSpPr>
            <a:spLocks noGrp="1"/>
          </p:cNvSpPr>
          <p:nvPr>
            <p:ph type="title"/>
          </p:nvPr>
        </p:nvSpPr>
        <p:spPr/>
        <p:txBody>
          <a:bodyPr/>
          <a:lstStyle/>
          <a:p>
            <a:r>
              <a:rPr lang="en-US" dirty="0"/>
              <a:t>Media Advocacy</a:t>
            </a:r>
          </a:p>
        </p:txBody>
      </p:sp>
      <p:pic>
        <p:nvPicPr>
          <p:cNvPr id="4" name="Picture 4">
            <a:extLst>
              <a:ext uri="{FF2B5EF4-FFF2-40B4-BE49-F238E27FC236}">
                <a16:creationId xmlns:a16="http://schemas.microsoft.com/office/drawing/2014/main" id="{7D403B07-554A-4DD8-87B5-52ABA2F9FD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586" y="1529760"/>
            <a:ext cx="1937174"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7">
            <a:extLst>
              <a:ext uri="{FF2B5EF4-FFF2-40B4-BE49-F238E27FC236}">
                <a16:creationId xmlns:a16="http://schemas.microsoft.com/office/drawing/2014/main" id="{39834E0F-5724-4F4D-B5E8-CB617B68E1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7166" y="1438409"/>
            <a:ext cx="2757377"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Image result for us news and world report logo">
            <a:extLst>
              <a:ext uri="{FF2B5EF4-FFF2-40B4-BE49-F238E27FC236}">
                <a16:creationId xmlns:a16="http://schemas.microsoft.com/office/drawing/2014/main" id="{74B44FA4-67FD-4585-8446-C8B9DADC83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44977" y="1438409"/>
            <a:ext cx="2757376" cy="9144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128348AF-B767-4577-BED1-41049FBC2754}"/>
              </a:ext>
            </a:extLst>
          </p:cNvPr>
          <p:cNvPicPr>
            <a:picLocks noChangeAspect="1"/>
          </p:cNvPicPr>
          <p:nvPr/>
        </p:nvPicPr>
        <p:blipFill>
          <a:blip r:embed="rId6"/>
          <a:stretch>
            <a:fillRect/>
          </a:stretch>
        </p:blipFill>
        <p:spPr>
          <a:xfrm>
            <a:off x="8886347" y="1375212"/>
            <a:ext cx="2810436" cy="914400"/>
          </a:xfrm>
          <a:prstGeom prst="rect">
            <a:avLst/>
          </a:prstGeom>
        </p:spPr>
      </p:pic>
      <p:pic>
        <p:nvPicPr>
          <p:cNvPr id="9" name="Picture 8">
            <a:extLst>
              <a:ext uri="{FF2B5EF4-FFF2-40B4-BE49-F238E27FC236}">
                <a16:creationId xmlns:a16="http://schemas.microsoft.com/office/drawing/2014/main" id="{D00A1B66-8AFF-4BC9-8213-BE83EFE48F9C}"/>
              </a:ext>
            </a:extLst>
          </p:cNvPr>
          <p:cNvPicPr>
            <a:picLocks noChangeAspect="1"/>
          </p:cNvPicPr>
          <p:nvPr/>
        </p:nvPicPr>
        <p:blipFill rotWithShape="1">
          <a:blip r:embed="rId7"/>
          <a:srcRect l="8051" r="7719"/>
          <a:stretch/>
        </p:blipFill>
        <p:spPr>
          <a:xfrm>
            <a:off x="6472380" y="2674082"/>
            <a:ext cx="1919168" cy="914400"/>
          </a:xfrm>
          <a:prstGeom prst="rect">
            <a:avLst/>
          </a:prstGeom>
        </p:spPr>
      </p:pic>
      <p:pic>
        <p:nvPicPr>
          <p:cNvPr id="27" name="Picture 26">
            <a:extLst>
              <a:ext uri="{FF2B5EF4-FFF2-40B4-BE49-F238E27FC236}">
                <a16:creationId xmlns:a16="http://schemas.microsoft.com/office/drawing/2014/main" id="{7F720F29-DF32-45E2-910C-29729FE4203B}"/>
              </a:ext>
            </a:extLst>
          </p:cNvPr>
          <p:cNvPicPr>
            <a:picLocks noChangeAspect="1"/>
          </p:cNvPicPr>
          <p:nvPr/>
        </p:nvPicPr>
        <p:blipFill>
          <a:blip r:embed="rId8"/>
          <a:stretch>
            <a:fillRect/>
          </a:stretch>
        </p:blipFill>
        <p:spPr>
          <a:xfrm>
            <a:off x="2547796" y="2559782"/>
            <a:ext cx="1190625" cy="1143000"/>
          </a:xfrm>
          <a:prstGeom prst="rect">
            <a:avLst/>
          </a:prstGeom>
        </p:spPr>
      </p:pic>
      <p:pic>
        <p:nvPicPr>
          <p:cNvPr id="28" name="Picture 6" descr="Image result for doctor radio sirius">
            <a:extLst>
              <a:ext uri="{FF2B5EF4-FFF2-40B4-BE49-F238E27FC236}">
                <a16:creationId xmlns:a16="http://schemas.microsoft.com/office/drawing/2014/main" id="{48FBE896-1468-4A76-B8C1-6A135C4F81BB}"/>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6577" t="13067" r="6892" b="14967"/>
          <a:stretch/>
        </p:blipFill>
        <p:spPr bwMode="auto">
          <a:xfrm>
            <a:off x="639724" y="4734909"/>
            <a:ext cx="1854475" cy="154232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3" descr="A picture containing object&#10;&#10;Description automatically generated">
            <a:extLst>
              <a:ext uri="{FF2B5EF4-FFF2-40B4-BE49-F238E27FC236}">
                <a16:creationId xmlns:a16="http://schemas.microsoft.com/office/drawing/2014/main" id="{1E13A13B-14C8-4ECB-93F4-18E22B161F1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96060" y="3962669"/>
            <a:ext cx="4019107" cy="640080"/>
          </a:xfrm>
          <a:prstGeom prst="rect">
            <a:avLst/>
          </a:prstGeom>
        </p:spPr>
      </p:pic>
      <p:pic>
        <p:nvPicPr>
          <p:cNvPr id="30" name="Picture 29">
            <a:extLst>
              <a:ext uri="{FF2B5EF4-FFF2-40B4-BE49-F238E27FC236}">
                <a16:creationId xmlns:a16="http://schemas.microsoft.com/office/drawing/2014/main" id="{44AD2020-A7C5-403E-BE37-769754152AF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269049" y="3916949"/>
            <a:ext cx="2151529" cy="731520"/>
          </a:xfrm>
          <a:prstGeom prst="rect">
            <a:avLst/>
          </a:prstGeom>
        </p:spPr>
      </p:pic>
      <p:pic>
        <p:nvPicPr>
          <p:cNvPr id="31" name="Picture 30">
            <a:extLst>
              <a:ext uri="{FF2B5EF4-FFF2-40B4-BE49-F238E27FC236}">
                <a16:creationId xmlns:a16="http://schemas.microsoft.com/office/drawing/2014/main" id="{02E4B75F-EAA9-4054-937E-6E6DADBB75A9}"/>
              </a:ext>
            </a:extLst>
          </p:cNvPr>
          <p:cNvPicPr>
            <a:picLocks noChangeAspect="1"/>
          </p:cNvPicPr>
          <p:nvPr/>
        </p:nvPicPr>
        <p:blipFill rotWithShape="1">
          <a:blip r:embed="rId12"/>
          <a:srcRect l="4616" r="8326"/>
          <a:stretch/>
        </p:blipFill>
        <p:spPr>
          <a:xfrm>
            <a:off x="446252" y="2674082"/>
            <a:ext cx="1655292" cy="914400"/>
          </a:xfrm>
          <a:prstGeom prst="rect">
            <a:avLst/>
          </a:prstGeom>
        </p:spPr>
      </p:pic>
      <p:pic>
        <p:nvPicPr>
          <p:cNvPr id="1025" name="Picture 1024" descr="A close up of a screen&#10;&#10;Description automatically generated">
            <a:extLst>
              <a:ext uri="{FF2B5EF4-FFF2-40B4-BE49-F238E27FC236}">
                <a16:creationId xmlns:a16="http://schemas.microsoft.com/office/drawing/2014/main" id="{D612CF56-374B-48B8-A2E9-5B84854D8D0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92586" y="3916949"/>
            <a:ext cx="3349592" cy="731520"/>
          </a:xfrm>
          <a:prstGeom prst="rect">
            <a:avLst/>
          </a:prstGeom>
        </p:spPr>
      </p:pic>
      <p:pic>
        <p:nvPicPr>
          <p:cNvPr id="42" name="Picture 8" descr="Image result for nbc news radio">
            <a:extLst>
              <a:ext uri="{FF2B5EF4-FFF2-40B4-BE49-F238E27FC236}">
                <a16:creationId xmlns:a16="http://schemas.microsoft.com/office/drawing/2014/main" id="{69325B16-13CE-4856-905D-596159AB2153}"/>
              </a:ext>
            </a:extLst>
          </p:cNvPr>
          <p:cNvPicPr>
            <a:picLocks noChangeAspect="1" noChangeArrowheads="1"/>
          </p:cNvPicPr>
          <p:nvPr/>
        </p:nvPicPr>
        <p:blipFill rotWithShape="1">
          <a:blip r:embed="rId14">
            <a:extLst>
              <a:ext uri="{28A0092B-C50C-407E-A947-70E740481C1C}">
                <a14:useLocalDpi xmlns:a14="http://schemas.microsoft.com/office/drawing/2010/main" val="0"/>
              </a:ext>
            </a:extLst>
          </a:blip>
          <a:srcRect l="20462" t="6191" r="21893" b="37584"/>
          <a:stretch/>
        </p:blipFill>
        <p:spPr bwMode="auto">
          <a:xfrm>
            <a:off x="4184673" y="2628362"/>
            <a:ext cx="1841455" cy="1005840"/>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42">
            <a:extLst>
              <a:ext uri="{FF2B5EF4-FFF2-40B4-BE49-F238E27FC236}">
                <a16:creationId xmlns:a16="http://schemas.microsoft.com/office/drawing/2014/main" id="{F10C8602-A5F3-4B4F-8111-E8204420DC6E}"/>
              </a:ext>
            </a:extLst>
          </p:cNvPr>
          <p:cNvPicPr>
            <a:picLocks noChangeAspect="1"/>
          </p:cNvPicPr>
          <p:nvPr/>
        </p:nvPicPr>
        <p:blipFill>
          <a:blip r:embed="rId15"/>
          <a:stretch>
            <a:fillRect/>
          </a:stretch>
        </p:blipFill>
        <p:spPr>
          <a:xfrm>
            <a:off x="10674461" y="3825509"/>
            <a:ext cx="1340070" cy="914400"/>
          </a:xfrm>
          <a:prstGeom prst="rect">
            <a:avLst/>
          </a:prstGeom>
        </p:spPr>
      </p:pic>
      <p:pic>
        <p:nvPicPr>
          <p:cNvPr id="44" name="Picture 10" descr="Image result for pittsburgh tribune review">
            <a:extLst>
              <a:ext uri="{FF2B5EF4-FFF2-40B4-BE49-F238E27FC236}">
                <a16:creationId xmlns:a16="http://schemas.microsoft.com/office/drawing/2014/main" id="{0D4A30C4-F22A-4035-A72B-4EAF8143BC36}"/>
              </a:ext>
            </a:extLst>
          </p:cNvPr>
          <p:cNvPicPr>
            <a:picLocks noChangeAspect="1" noChangeArrowheads="1"/>
          </p:cNvPicPr>
          <p:nvPr/>
        </p:nvPicPr>
        <p:blipFill rotWithShape="1">
          <a:blip r:embed="rId16">
            <a:extLst>
              <a:ext uri="{28A0092B-C50C-407E-A947-70E740481C1C}">
                <a14:useLocalDpi xmlns:a14="http://schemas.microsoft.com/office/drawing/2010/main" val="0"/>
              </a:ext>
            </a:extLst>
          </a:blip>
          <a:srcRect t="10126" b="48936"/>
          <a:stretch/>
        </p:blipFill>
        <p:spPr bwMode="auto">
          <a:xfrm>
            <a:off x="9633282" y="4969214"/>
            <a:ext cx="2079151" cy="64008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75B65B53-6FCA-4C19-ADE6-710B28752CC8}"/>
              </a:ext>
            </a:extLst>
          </p:cNvPr>
          <p:cNvPicPr>
            <a:picLocks noChangeAspect="1"/>
          </p:cNvPicPr>
          <p:nvPr/>
        </p:nvPicPr>
        <p:blipFill>
          <a:blip r:embed="rId17"/>
          <a:stretch>
            <a:fillRect/>
          </a:stretch>
        </p:blipFill>
        <p:spPr>
          <a:xfrm>
            <a:off x="3025324" y="4969214"/>
            <a:ext cx="3342639" cy="640080"/>
          </a:xfrm>
          <a:prstGeom prst="rect">
            <a:avLst/>
          </a:prstGeom>
        </p:spPr>
      </p:pic>
      <p:pic>
        <p:nvPicPr>
          <p:cNvPr id="20" name="Picture 19">
            <a:extLst>
              <a:ext uri="{FF2B5EF4-FFF2-40B4-BE49-F238E27FC236}">
                <a16:creationId xmlns:a16="http://schemas.microsoft.com/office/drawing/2014/main" id="{306C1E6E-5970-4272-943C-DDE62D19AC97}"/>
              </a:ext>
            </a:extLst>
          </p:cNvPr>
          <p:cNvPicPr>
            <a:picLocks noChangeAspect="1"/>
          </p:cNvPicPr>
          <p:nvPr/>
        </p:nvPicPr>
        <p:blipFill>
          <a:blip r:embed="rId18"/>
          <a:stretch>
            <a:fillRect/>
          </a:stretch>
        </p:blipFill>
        <p:spPr>
          <a:xfrm>
            <a:off x="2610886" y="5835285"/>
            <a:ext cx="4291995" cy="457200"/>
          </a:xfrm>
          <a:prstGeom prst="rect">
            <a:avLst/>
          </a:prstGeom>
        </p:spPr>
      </p:pic>
      <p:pic>
        <p:nvPicPr>
          <p:cNvPr id="21" name="Picture 20">
            <a:extLst>
              <a:ext uri="{FF2B5EF4-FFF2-40B4-BE49-F238E27FC236}">
                <a16:creationId xmlns:a16="http://schemas.microsoft.com/office/drawing/2014/main" id="{873C5DB7-FD18-481A-8792-90C4C7E98150}"/>
              </a:ext>
            </a:extLst>
          </p:cNvPr>
          <p:cNvPicPr>
            <a:picLocks noChangeAspect="1"/>
          </p:cNvPicPr>
          <p:nvPr/>
        </p:nvPicPr>
        <p:blipFill>
          <a:blip r:embed="rId19"/>
          <a:stretch>
            <a:fillRect/>
          </a:stretch>
        </p:blipFill>
        <p:spPr>
          <a:xfrm>
            <a:off x="6899088" y="4969214"/>
            <a:ext cx="2203068" cy="640080"/>
          </a:xfrm>
          <a:prstGeom prst="rect">
            <a:avLst/>
          </a:prstGeom>
        </p:spPr>
      </p:pic>
      <p:pic>
        <p:nvPicPr>
          <p:cNvPr id="3" name="Picture 2" descr="Image result for mens health logo">
            <a:extLst>
              <a:ext uri="{FF2B5EF4-FFF2-40B4-BE49-F238E27FC236}">
                <a16:creationId xmlns:a16="http://schemas.microsoft.com/office/drawing/2014/main" id="{50FCFC05-19FD-45A8-A0A2-E1FD2E157A74}"/>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837800" y="2742662"/>
            <a:ext cx="2907949" cy="777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535049"/>
      </p:ext>
    </p:extLst>
  </p:cSld>
  <p:clrMapOvr>
    <a:masterClrMapping/>
  </p:clrMapOvr>
</p:sld>
</file>

<file path=ppt/theme/theme1.xml><?xml version="1.0" encoding="utf-8"?>
<a:theme xmlns:a="http://schemas.openxmlformats.org/drawingml/2006/main" name="ACSM_AFI_ActivEarth">
  <a:themeElements>
    <a:clrScheme name="ACSM_AFI_ActiveEarth">
      <a:dk1>
        <a:sysClr val="windowText" lastClr="000000"/>
      </a:dk1>
      <a:lt1>
        <a:srgbClr val="FFFFFF"/>
      </a:lt1>
      <a:dk2>
        <a:srgbClr val="999999"/>
      </a:dk2>
      <a:lt2>
        <a:srgbClr val="E7E6E6"/>
      </a:lt2>
      <a:accent1>
        <a:srgbClr val="1D3D7C"/>
      </a:accent1>
      <a:accent2>
        <a:srgbClr val="00A950"/>
      </a:accent2>
      <a:accent3>
        <a:srgbClr val="FFCC00"/>
      </a:accent3>
      <a:accent4>
        <a:srgbClr val="EE7C29"/>
      </a:accent4>
      <a:accent5>
        <a:srgbClr val="FF0033"/>
      </a:accent5>
      <a:accent6>
        <a:srgbClr val="3366CC"/>
      </a:accent6>
      <a:hlink>
        <a:srgbClr val="003399"/>
      </a:hlink>
      <a:folHlink>
        <a:srgbClr val="66339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9863</TotalTime>
  <Words>1301</Words>
  <Application>Microsoft Office PowerPoint</Application>
  <PresentationFormat>Widescreen</PresentationFormat>
  <Paragraphs>108</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ACSM_AFI_ActivEarth</vt:lpstr>
      <vt:lpstr>ACSM American Fitness Index</vt:lpstr>
      <vt:lpstr>Overview of the Fitness Index</vt:lpstr>
      <vt:lpstr>Fitness Index Approach</vt:lpstr>
      <vt:lpstr>Policy, Systems, &amp; Environment (PSE) Change Model</vt:lpstr>
      <vt:lpstr>PowerPoint Presentation</vt:lpstr>
      <vt:lpstr>2019 Fitness Index Rankings &amp; Findings</vt:lpstr>
      <vt:lpstr>2019 Findings – Continued</vt:lpstr>
      <vt:lpstr>2019 Findings – Continued</vt:lpstr>
      <vt:lpstr>Media Advocacy</vt:lpstr>
      <vt:lpstr>Getting Involved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Gretchen Patch</dc:creator>
  <cp:lastModifiedBy>Gretchen Patch</cp:lastModifiedBy>
  <cp:revision>71</cp:revision>
  <dcterms:created xsi:type="dcterms:W3CDTF">2018-09-21T20:57:58Z</dcterms:created>
  <dcterms:modified xsi:type="dcterms:W3CDTF">2019-11-14T15:45:24Z</dcterms:modified>
</cp:coreProperties>
</file>